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57" r:id="rId3"/>
    <p:sldId id="259" r:id="rId4"/>
    <p:sldId id="261" r:id="rId5"/>
    <p:sldId id="262" r:id="rId6"/>
    <p:sldId id="263" r:id="rId7"/>
    <p:sldId id="264"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4C59"/>
    <a:srgbClr val="FDFDCF"/>
    <a:srgbClr val="FCFBE0"/>
    <a:srgbClr val="99FF66"/>
    <a:srgbClr val="F54DD1"/>
    <a:srgbClr val="99CCFF"/>
    <a:srgbClr val="CC6600"/>
    <a:srgbClr val="EBA1D6"/>
    <a:srgbClr val="996633"/>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2631" autoAdjust="0"/>
  </p:normalViewPr>
  <p:slideViewPr>
    <p:cSldViewPr snapToGrid="0">
      <p:cViewPr varScale="1">
        <p:scale>
          <a:sx n="13" d="100"/>
          <a:sy n="13" d="100"/>
        </p:scale>
        <p:origin x="205" y="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56B4C70-EBD8-4CB2-A360-2AD81738CEDC}"/>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IQ"/>
          </a:p>
        </p:txBody>
      </p:sp>
      <p:sp>
        <p:nvSpPr>
          <p:cNvPr id="3" name="عنوان فرعي 2">
            <a:extLst>
              <a:ext uri="{FF2B5EF4-FFF2-40B4-BE49-F238E27FC236}">
                <a16:creationId xmlns:a16="http://schemas.microsoft.com/office/drawing/2014/main" id="{A302E3A7-37DA-462B-93D6-D3DF0C3A83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IQ"/>
          </a:p>
        </p:txBody>
      </p:sp>
      <p:sp>
        <p:nvSpPr>
          <p:cNvPr id="4" name="عنصر نائب للتاريخ 3">
            <a:extLst>
              <a:ext uri="{FF2B5EF4-FFF2-40B4-BE49-F238E27FC236}">
                <a16:creationId xmlns:a16="http://schemas.microsoft.com/office/drawing/2014/main" id="{85BA3DE4-9E53-491E-9022-890AEAAD1550}"/>
              </a:ext>
            </a:extLst>
          </p:cNvPr>
          <p:cNvSpPr>
            <a:spLocks noGrp="1"/>
          </p:cNvSpPr>
          <p:nvPr>
            <p:ph type="dt" sz="half" idx="10"/>
          </p:nvPr>
        </p:nvSpPr>
        <p:spPr/>
        <p:txBody>
          <a:bodyPr/>
          <a:lstStyle/>
          <a:p>
            <a:fld id="{32952A09-9FB2-47AD-9ED9-5B8B055CDB93}" type="datetimeFigureOut">
              <a:rPr lang="ar-IQ" smtClean="0"/>
              <a:t>23/05/1443</a:t>
            </a:fld>
            <a:endParaRPr lang="ar-IQ"/>
          </a:p>
        </p:txBody>
      </p:sp>
      <p:sp>
        <p:nvSpPr>
          <p:cNvPr id="5" name="عنصر نائب للتذييل 4">
            <a:extLst>
              <a:ext uri="{FF2B5EF4-FFF2-40B4-BE49-F238E27FC236}">
                <a16:creationId xmlns:a16="http://schemas.microsoft.com/office/drawing/2014/main" id="{099BF833-912D-4C7D-86C6-195C9711197C}"/>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8B0F7549-02BE-4BF7-879E-F9B704B8DB3F}"/>
              </a:ext>
            </a:extLst>
          </p:cNvPr>
          <p:cNvSpPr>
            <a:spLocks noGrp="1"/>
          </p:cNvSpPr>
          <p:nvPr>
            <p:ph type="sldNum" sz="quarter" idx="12"/>
          </p:nvPr>
        </p:nvSpPr>
        <p:spPr/>
        <p:txBody>
          <a:bodyPr/>
          <a:lstStyle/>
          <a:p>
            <a:fld id="{EEC64264-2882-4CDF-82FA-AD30165EC0A5}" type="slidenum">
              <a:rPr lang="ar-IQ" smtClean="0"/>
              <a:t>‹#›</a:t>
            </a:fld>
            <a:endParaRPr lang="ar-IQ"/>
          </a:p>
        </p:txBody>
      </p:sp>
    </p:spTree>
    <p:extLst>
      <p:ext uri="{BB962C8B-B14F-4D97-AF65-F5344CB8AC3E}">
        <p14:creationId xmlns:p14="http://schemas.microsoft.com/office/powerpoint/2010/main" val="1447674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5CDDA40-3176-40B8-A3EF-86EEE8055DF1}"/>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BB6DBF4D-05CB-4404-A6C5-A20818D921CC}"/>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5CDFBA26-A5B1-4585-A212-D005EFD6628B}"/>
              </a:ext>
            </a:extLst>
          </p:cNvPr>
          <p:cNvSpPr>
            <a:spLocks noGrp="1"/>
          </p:cNvSpPr>
          <p:nvPr>
            <p:ph type="dt" sz="half" idx="10"/>
          </p:nvPr>
        </p:nvSpPr>
        <p:spPr/>
        <p:txBody>
          <a:bodyPr/>
          <a:lstStyle/>
          <a:p>
            <a:fld id="{32952A09-9FB2-47AD-9ED9-5B8B055CDB93}" type="datetimeFigureOut">
              <a:rPr lang="ar-IQ" smtClean="0"/>
              <a:t>23/05/1443</a:t>
            </a:fld>
            <a:endParaRPr lang="ar-IQ"/>
          </a:p>
        </p:txBody>
      </p:sp>
      <p:sp>
        <p:nvSpPr>
          <p:cNvPr id="5" name="عنصر نائب للتذييل 4">
            <a:extLst>
              <a:ext uri="{FF2B5EF4-FFF2-40B4-BE49-F238E27FC236}">
                <a16:creationId xmlns:a16="http://schemas.microsoft.com/office/drawing/2014/main" id="{0ACBC9D3-E819-43EB-B9FF-6D47C951B202}"/>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4786247D-625B-4079-BB8E-FDCE1816A545}"/>
              </a:ext>
            </a:extLst>
          </p:cNvPr>
          <p:cNvSpPr>
            <a:spLocks noGrp="1"/>
          </p:cNvSpPr>
          <p:nvPr>
            <p:ph type="sldNum" sz="quarter" idx="12"/>
          </p:nvPr>
        </p:nvSpPr>
        <p:spPr/>
        <p:txBody>
          <a:bodyPr/>
          <a:lstStyle/>
          <a:p>
            <a:fld id="{EEC64264-2882-4CDF-82FA-AD30165EC0A5}" type="slidenum">
              <a:rPr lang="ar-IQ" smtClean="0"/>
              <a:t>‹#›</a:t>
            </a:fld>
            <a:endParaRPr lang="ar-IQ"/>
          </a:p>
        </p:txBody>
      </p:sp>
    </p:spTree>
    <p:extLst>
      <p:ext uri="{BB962C8B-B14F-4D97-AF65-F5344CB8AC3E}">
        <p14:creationId xmlns:p14="http://schemas.microsoft.com/office/powerpoint/2010/main" val="1191084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D80DCAAF-C83A-4AEA-AFBD-CB6D38645D9D}"/>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B88A5E75-79D5-4E66-B8DF-77F1C1B95412}"/>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66796554-073B-40C4-B836-FEE184283614}"/>
              </a:ext>
            </a:extLst>
          </p:cNvPr>
          <p:cNvSpPr>
            <a:spLocks noGrp="1"/>
          </p:cNvSpPr>
          <p:nvPr>
            <p:ph type="dt" sz="half" idx="10"/>
          </p:nvPr>
        </p:nvSpPr>
        <p:spPr/>
        <p:txBody>
          <a:bodyPr/>
          <a:lstStyle/>
          <a:p>
            <a:fld id="{32952A09-9FB2-47AD-9ED9-5B8B055CDB93}" type="datetimeFigureOut">
              <a:rPr lang="ar-IQ" smtClean="0"/>
              <a:t>23/05/1443</a:t>
            </a:fld>
            <a:endParaRPr lang="ar-IQ"/>
          </a:p>
        </p:txBody>
      </p:sp>
      <p:sp>
        <p:nvSpPr>
          <p:cNvPr id="5" name="عنصر نائب للتذييل 4">
            <a:extLst>
              <a:ext uri="{FF2B5EF4-FFF2-40B4-BE49-F238E27FC236}">
                <a16:creationId xmlns:a16="http://schemas.microsoft.com/office/drawing/2014/main" id="{F49D4950-FE58-40AC-B0DA-8BE4AFF7FFF1}"/>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4FFA0E03-1607-4D2C-99AC-6E1DF77FFE63}"/>
              </a:ext>
            </a:extLst>
          </p:cNvPr>
          <p:cNvSpPr>
            <a:spLocks noGrp="1"/>
          </p:cNvSpPr>
          <p:nvPr>
            <p:ph type="sldNum" sz="quarter" idx="12"/>
          </p:nvPr>
        </p:nvSpPr>
        <p:spPr/>
        <p:txBody>
          <a:bodyPr/>
          <a:lstStyle/>
          <a:p>
            <a:fld id="{EEC64264-2882-4CDF-82FA-AD30165EC0A5}" type="slidenum">
              <a:rPr lang="ar-IQ" smtClean="0"/>
              <a:t>‹#›</a:t>
            </a:fld>
            <a:endParaRPr lang="ar-IQ"/>
          </a:p>
        </p:txBody>
      </p:sp>
    </p:spTree>
    <p:extLst>
      <p:ext uri="{BB962C8B-B14F-4D97-AF65-F5344CB8AC3E}">
        <p14:creationId xmlns:p14="http://schemas.microsoft.com/office/powerpoint/2010/main" val="1014635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23/05/1443</a:t>
            </a:fld>
            <a:endParaRPr lang="ar-SA">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2027334170"/>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23/05/1443</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3792555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23/05/1443</a:t>
            </a:fld>
            <a:endParaRPr lang="ar-SA">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2212302726"/>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ar-SA"/>
              <a:t>انقر لتحرير نمط العنوان الرئيسي</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23/05/1443</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5673589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ar-SA"/>
              <a:t>انقر لتحرير نمط العنوان الرئيسي</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23/05/1443</a:t>
            </a:fld>
            <a:endParaRPr lang="ar-SA">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9061149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23/05/1443</a:t>
            </a:fld>
            <a:endParaRPr lang="ar-SA">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0033771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23/05/1443</a:t>
            </a:fld>
            <a:endParaRPr lang="ar-SA">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59332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a:t>انقر لتحرير أنماط النص الرئيسي</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23/05/1443</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565757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3F84D21-2486-429E-8326-A7B00FB53AF7}"/>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7285C7BF-6E64-41AE-BC1B-DDE4E77EAD27}"/>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4DDD6E80-297A-433B-826F-456913AC7313}"/>
              </a:ext>
            </a:extLst>
          </p:cNvPr>
          <p:cNvSpPr>
            <a:spLocks noGrp="1"/>
          </p:cNvSpPr>
          <p:nvPr>
            <p:ph type="dt" sz="half" idx="10"/>
          </p:nvPr>
        </p:nvSpPr>
        <p:spPr/>
        <p:txBody>
          <a:bodyPr/>
          <a:lstStyle/>
          <a:p>
            <a:fld id="{32952A09-9FB2-47AD-9ED9-5B8B055CDB93}" type="datetimeFigureOut">
              <a:rPr lang="ar-IQ" smtClean="0"/>
              <a:t>23/05/1443</a:t>
            </a:fld>
            <a:endParaRPr lang="ar-IQ"/>
          </a:p>
        </p:txBody>
      </p:sp>
      <p:sp>
        <p:nvSpPr>
          <p:cNvPr id="5" name="عنصر نائب للتذييل 4">
            <a:extLst>
              <a:ext uri="{FF2B5EF4-FFF2-40B4-BE49-F238E27FC236}">
                <a16:creationId xmlns:a16="http://schemas.microsoft.com/office/drawing/2014/main" id="{BC9889A8-0F03-42FA-A352-50D44D02FFE4}"/>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8F2533A1-A43C-4B4A-A19F-AC73E2223866}"/>
              </a:ext>
            </a:extLst>
          </p:cNvPr>
          <p:cNvSpPr>
            <a:spLocks noGrp="1"/>
          </p:cNvSpPr>
          <p:nvPr>
            <p:ph type="sldNum" sz="quarter" idx="12"/>
          </p:nvPr>
        </p:nvSpPr>
        <p:spPr/>
        <p:txBody>
          <a:bodyPr/>
          <a:lstStyle/>
          <a:p>
            <a:fld id="{EEC64264-2882-4CDF-82FA-AD30165EC0A5}" type="slidenum">
              <a:rPr lang="ar-IQ" smtClean="0"/>
              <a:t>‹#›</a:t>
            </a:fld>
            <a:endParaRPr lang="ar-IQ"/>
          </a:p>
        </p:txBody>
      </p:sp>
    </p:spTree>
    <p:extLst>
      <p:ext uri="{BB962C8B-B14F-4D97-AF65-F5344CB8AC3E}">
        <p14:creationId xmlns:p14="http://schemas.microsoft.com/office/powerpoint/2010/main" val="35665229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ar-SA"/>
              <a:t>انقر لتحرير نمط العنوان الرئيسي</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23/05/1443</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a:xfrm>
            <a:off x="10769600" y="6356351"/>
            <a:ext cx="812800" cy="365125"/>
          </a:xfrm>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a:t>انقر فوق الأيقونة لإضافة صورة</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sz="1800">
              <a:solidFill>
                <a:prstClr val="black"/>
              </a:solidFill>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sz="1800">
              <a:solidFill>
                <a:prstClr val="black"/>
              </a:solidFill>
            </a:endParaRPr>
          </a:p>
        </p:txBody>
      </p:sp>
    </p:spTree>
    <p:extLst>
      <p:ext uri="{BB962C8B-B14F-4D97-AF65-F5344CB8AC3E}">
        <p14:creationId xmlns:p14="http://schemas.microsoft.com/office/powerpoint/2010/main" val="29107491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23/05/1443</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6032222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ar-SA"/>
              <a:t>انقر لتحرير نمط العنوان الرئيسي</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23/05/1443</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002723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7D3ADF6-BEFE-4240-971D-5F87D8571E04}"/>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4B62A572-5122-4BE1-8598-AC2238D4C4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817487AA-C63E-414F-BBEC-A7AA4B16EF04}"/>
              </a:ext>
            </a:extLst>
          </p:cNvPr>
          <p:cNvSpPr>
            <a:spLocks noGrp="1"/>
          </p:cNvSpPr>
          <p:nvPr>
            <p:ph type="dt" sz="half" idx="10"/>
          </p:nvPr>
        </p:nvSpPr>
        <p:spPr/>
        <p:txBody>
          <a:bodyPr/>
          <a:lstStyle/>
          <a:p>
            <a:fld id="{32952A09-9FB2-47AD-9ED9-5B8B055CDB93}" type="datetimeFigureOut">
              <a:rPr lang="ar-IQ" smtClean="0"/>
              <a:t>23/05/1443</a:t>
            </a:fld>
            <a:endParaRPr lang="ar-IQ"/>
          </a:p>
        </p:txBody>
      </p:sp>
      <p:sp>
        <p:nvSpPr>
          <p:cNvPr id="5" name="عنصر نائب للتذييل 4">
            <a:extLst>
              <a:ext uri="{FF2B5EF4-FFF2-40B4-BE49-F238E27FC236}">
                <a16:creationId xmlns:a16="http://schemas.microsoft.com/office/drawing/2014/main" id="{2876B910-B684-4EA1-B21A-555C62D9AB28}"/>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D1EA9163-CD2D-41C6-A47D-D151AAE9CF58}"/>
              </a:ext>
            </a:extLst>
          </p:cNvPr>
          <p:cNvSpPr>
            <a:spLocks noGrp="1"/>
          </p:cNvSpPr>
          <p:nvPr>
            <p:ph type="sldNum" sz="quarter" idx="12"/>
          </p:nvPr>
        </p:nvSpPr>
        <p:spPr/>
        <p:txBody>
          <a:bodyPr/>
          <a:lstStyle/>
          <a:p>
            <a:fld id="{EEC64264-2882-4CDF-82FA-AD30165EC0A5}" type="slidenum">
              <a:rPr lang="ar-IQ" smtClean="0"/>
              <a:t>‹#›</a:t>
            </a:fld>
            <a:endParaRPr lang="ar-IQ"/>
          </a:p>
        </p:txBody>
      </p:sp>
    </p:spTree>
    <p:extLst>
      <p:ext uri="{BB962C8B-B14F-4D97-AF65-F5344CB8AC3E}">
        <p14:creationId xmlns:p14="http://schemas.microsoft.com/office/powerpoint/2010/main" val="174212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96FDA00-9294-4580-8512-D80F3BF08190}"/>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02552E5D-F93A-4EEF-8821-13F9FADDB8F0}"/>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a:extLst>
              <a:ext uri="{FF2B5EF4-FFF2-40B4-BE49-F238E27FC236}">
                <a16:creationId xmlns:a16="http://schemas.microsoft.com/office/drawing/2014/main" id="{7FB76CBA-05B4-46D3-9073-B5D7E78BD6A9}"/>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a:extLst>
              <a:ext uri="{FF2B5EF4-FFF2-40B4-BE49-F238E27FC236}">
                <a16:creationId xmlns:a16="http://schemas.microsoft.com/office/drawing/2014/main" id="{D7F5AE5C-99CF-4644-AF3D-DA8195DCACB4}"/>
              </a:ext>
            </a:extLst>
          </p:cNvPr>
          <p:cNvSpPr>
            <a:spLocks noGrp="1"/>
          </p:cNvSpPr>
          <p:nvPr>
            <p:ph type="dt" sz="half" idx="10"/>
          </p:nvPr>
        </p:nvSpPr>
        <p:spPr/>
        <p:txBody>
          <a:bodyPr/>
          <a:lstStyle/>
          <a:p>
            <a:fld id="{32952A09-9FB2-47AD-9ED9-5B8B055CDB93}" type="datetimeFigureOut">
              <a:rPr lang="ar-IQ" smtClean="0"/>
              <a:t>23/05/1443</a:t>
            </a:fld>
            <a:endParaRPr lang="ar-IQ"/>
          </a:p>
        </p:txBody>
      </p:sp>
      <p:sp>
        <p:nvSpPr>
          <p:cNvPr id="6" name="عنصر نائب للتذييل 5">
            <a:extLst>
              <a:ext uri="{FF2B5EF4-FFF2-40B4-BE49-F238E27FC236}">
                <a16:creationId xmlns:a16="http://schemas.microsoft.com/office/drawing/2014/main" id="{B1430406-FAA2-4ED1-8571-422AAAAF73B3}"/>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FD7C0DA6-53B0-4EEC-8811-0BC45DF4E88B}"/>
              </a:ext>
            </a:extLst>
          </p:cNvPr>
          <p:cNvSpPr>
            <a:spLocks noGrp="1"/>
          </p:cNvSpPr>
          <p:nvPr>
            <p:ph type="sldNum" sz="quarter" idx="12"/>
          </p:nvPr>
        </p:nvSpPr>
        <p:spPr/>
        <p:txBody>
          <a:bodyPr/>
          <a:lstStyle/>
          <a:p>
            <a:fld id="{EEC64264-2882-4CDF-82FA-AD30165EC0A5}" type="slidenum">
              <a:rPr lang="ar-IQ" smtClean="0"/>
              <a:t>‹#›</a:t>
            </a:fld>
            <a:endParaRPr lang="ar-IQ"/>
          </a:p>
        </p:txBody>
      </p:sp>
    </p:spTree>
    <p:extLst>
      <p:ext uri="{BB962C8B-B14F-4D97-AF65-F5344CB8AC3E}">
        <p14:creationId xmlns:p14="http://schemas.microsoft.com/office/powerpoint/2010/main" val="1492754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3C522B2-F12B-44D0-B1B7-B10AA5547B12}"/>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09370374-4893-4EF3-8D0D-DF867ADFF8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D8756749-28B0-4AB4-9E9D-61C9C0ADF5C2}"/>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a:extLst>
              <a:ext uri="{FF2B5EF4-FFF2-40B4-BE49-F238E27FC236}">
                <a16:creationId xmlns:a16="http://schemas.microsoft.com/office/drawing/2014/main" id="{C96CA3E1-C201-413A-B744-C7D4A346CA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7000F03F-4B6E-4334-ABD6-8CEAC290700F}"/>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a:extLst>
              <a:ext uri="{FF2B5EF4-FFF2-40B4-BE49-F238E27FC236}">
                <a16:creationId xmlns:a16="http://schemas.microsoft.com/office/drawing/2014/main" id="{BD9E9CD8-1E78-444A-80A9-AFB577F2BAD3}"/>
              </a:ext>
            </a:extLst>
          </p:cNvPr>
          <p:cNvSpPr>
            <a:spLocks noGrp="1"/>
          </p:cNvSpPr>
          <p:nvPr>
            <p:ph type="dt" sz="half" idx="10"/>
          </p:nvPr>
        </p:nvSpPr>
        <p:spPr/>
        <p:txBody>
          <a:bodyPr/>
          <a:lstStyle/>
          <a:p>
            <a:fld id="{32952A09-9FB2-47AD-9ED9-5B8B055CDB93}" type="datetimeFigureOut">
              <a:rPr lang="ar-IQ" smtClean="0"/>
              <a:t>23/05/1443</a:t>
            </a:fld>
            <a:endParaRPr lang="ar-IQ"/>
          </a:p>
        </p:txBody>
      </p:sp>
      <p:sp>
        <p:nvSpPr>
          <p:cNvPr id="8" name="عنصر نائب للتذييل 7">
            <a:extLst>
              <a:ext uri="{FF2B5EF4-FFF2-40B4-BE49-F238E27FC236}">
                <a16:creationId xmlns:a16="http://schemas.microsoft.com/office/drawing/2014/main" id="{D9E36477-BA10-4AD8-ABD3-A6D50C7DCB25}"/>
              </a:ext>
            </a:extLst>
          </p:cNvPr>
          <p:cNvSpPr>
            <a:spLocks noGrp="1"/>
          </p:cNvSpPr>
          <p:nvPr>
            <p:ph type="ftr" sz="quarter" idx="11"/>
          </p:nvPr>
        </p:nvSpPr>
        <p:spPr/>
        <p:txBody>
          <a:bodyPr/>
          <a:lstStyle/>
          <a:p>
            <a:endParaRPr lang="ar-IQ"/>
          </a:p>
        </p:txBody>
      </p:sp>
      <p:sp>
        <p:nvSpPr>
          <p:cNvPr id="9" name="عنصر نائب لرقم الشريحة 8">
            <a:extLst>
              <a:ext uri="{FF2B5EF4-FFF2-40B4-BE49-F238E27FC236}">
                <a16:creationId xmlns:a16="http://schemas.microsoft.com/office/drawing/2014/main" id="{F9826856-258C-4190-B928-D990F0D7EDF3}"/>
              </a:ext>
            </a:extLst>
          </p:cNvPr>
          <p:cNvSpPr>
            <a:spLocks noGrp="1"/>
          </p:cNvSpPr>
          <p:nvPr>
            <p:ph type="sldNum" sz="quarter" idx="12"/>
          </p:nvPr>
        </p:nvSpPr>
        <p:spPr/>
        <p:txBody>
          <a:bodyPr/>
          <a:lstStyle/>
          <a:p>
            <a:fld id="{EEC64264-2882-4CDF-82FA-AD30165EC0A5}" type="slidenum">
              <a:rPr lang="ar-IQ" smtClean="0"/>
              <a:t>‹#›</a:t>
            </a:fld>
            <a:endParaRPr lang="ar-IQ"/>
          </a:p>
        </p:txBody>
      </p:sp>
    </p:spTree>
    <p:extLst>
      <p:ext uri="{BB962C8B-B14F-4D97-AF65-F5344CB8AC3E}">
        <p14:creationId xmlns:p14="http://schemas.microsoft.com/office/powerpoint/2010/main" val="3053736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801E717-8BAE-4496-9144-A8DC399EA509}"/>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تاريخ 2">
            <a:extLst>
              <a:ext uri="{FF2B5EF4-FFF2-40B4-BE49-F238E27FC236}">
                <a16:creationId xmlns:a16="http://schemas.microsoft.com/office/drawing/2014/main" id="{7B518478-F495-4485-8868-BD10781F52D8}"/>
              </a:ext>
            </a:extLst>
          </p:cNvPr>
          <p:cNvSpPr>
            <a:spLocks noGrp="1"/>
          </p:cNvSpPr>
          <p:nvPr>
            <p:ph type="dt" sz="half" idx="10"/>
          </p:nvPr>
        </p:nvSpPr>
        <p:spPr/>
        <p:txBody>
          <a:bodyPr/>
          <a:lstStyle/>
          <a:p>
            <a:fld id="{32952A09-9FB2-47AD-9ED9-5B8B055CDB93}" type="datetimeFigureOut">
              <a:rPr lang="ar-IQ" smtClean="0"/>
              <a:t>23/05/1443</a:t>
            </a:fld>
            <a:endParaRPr lang="ar-IQ"/>
          </a:p>
        </p:txBody>
      </p:sp>
      <p:sp>
        <p:nvSpPr>
          <p:cNvPr id="4" name="عنصر نائب للتذييل 3">
            <a:extLst>
              <a:ext uri="{FF2B5EF4-FFF2-40B4-BE49-F238E27FC236}">
                <a16:creationId xmlns:a16="http://schemas.microsoft.com/office/drawing/2014/main" id="{22A2EEAD-6268-4E5F-A37B-899F366AE817}"/>
              </a:ext>
            </a:extLst>
          </p:cNvPr>
          <p:cNvSpPr>
            <a:spLocks noGrp="1"/>
          </p:cNvSpPr>
          <p:nvPr>
            <p:ph type="ftr" sz="quarter" idx="11"/>
          </p:nvPr>
        </p:nvSpPr>
        <p:spPr/>
        <p:txBody>
          <a:bodyPr/>
          <a:lstStyle/>
          <a:p>
            <a:endParaRPr lang="ar-IQ"/>
          </a:p>
        </p:txBody>
      </p:sp>
      <p:sp>
        <p:nvSpPr>
          <p:cNvPr id="5" name="عنصر نائب لرقم الشريحة 4">
            <a:extLst>
              <a:ext uri="{FF2B5EF4-FFF2-40B4-BE49-F238E27FC236}">
                <a16:creationId xmlns:a16="http://schemas.microsoft.com/office/drawing/2014/main" id="{5E5BF20E-3F0C-4AFF-93C9-FDAD999FE583}"/>
              </a:ext>
            </a:extLst>
          </p:cNvPr>
          <p:cNvSpPr>
            <a:spLocks noGrp="1"/>
          </p:cNvSpPr>
          <p:nvPr>
            <p:ph type="sldNum" sz="quarter" idx="12"/>
          </p:nvPr>
        </p:nvSpPr>
        <p:spPr/>
        <p:txBody>
          <a:bodyPr/>
          <a:lstStyle/>
          <a:p>
            <a:fld id="{EEC64264-2882-4CDF-82FA-AD30165EC0A5}" type="slidenum">
              <a:rPr lang="ar-IQ" smtClean="0"/>
              <a:t>‹#›</a:t>
            </a:fld>
            <a:endParaRPr lang="ar-IQ"/>
          </a:p>
        </p:txBody>
      </p:sp>
    </p:spTree>
    <p:extLst>
      <p:ext uri="{BB962C8B-B14F-4D97-AF65-F5344CB8AC3E}">
        <p14:creationId xmlns:p14="http://schemas.microsoft.com/office/powerpoint/2010/main" val="7545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5813088A-B710-42B3-A073-CF6FCF309B10}"/>
              </a:ext>
            </a:extLst>
          </p:cNvPr>
          <p:cNvSpPr>
            <a:spLocks noGrp="1"/>
          </p:cNvSpPr>
          <p:nvPr>
            <p:ph type="dt" sz="half" idx="10"/>
          </p:nvPr>
        </p:nvSpPr>
        <p:spPr/>
        <p:txBody>
          <a:bodyPr/>
          <a:lstStyle/>
          <a:p>
            <a:fld id="{32952A09-9FB2-47AD-9ED9-5B8B055CDB93}" type="datetimeFigureOut">
              <a:rPr lang="ar-IQ" smtClean="0"/>
              <a:t>23/05/1443</a:t>
            </a:fld>
            <a:endParaRPr lang="ar-IQ"/>
          </a:p>
        </p:txBody>
      </p:sp>
      <p:sp>
        <p:nvSpPr>
          <p:cNvPr id="3" name="عنصر نائب للتذييل 2">
            <a:extLst>
              <a:ext uri="{FF2B5EF4-FFF2-40B4-BE49-F238E27FC236}">
                <a16:creationId xmlns:a16="http://schemas.microsoft.com/office/drawing/2014/main" id="{6CA3BD62-9F1B-45F9-A4DE-87E3F295DB76}"/>
              </a:ext>
            </a:extLst>
          </p:cNvPr>
          <p:cNvSpPr>
            <a:spLocks noGrp="1"/>
          </p:cNvSpPr>
          <p:nvPr>
            <p:ph type="ftr" sz="quarter" idx="11"/>
          </p:nvPr>
        </p:nvSpPr>
        <p:spPr/>
        <p:txBody>
          <a:bodyPr/>
          <a:lstStyle/>
          <a:p>
            <a:endParaRPr lang="ar-IQ"/>
          </a:p>
        </p:txBody>
      </p:sp>
      <p:sp>
        <p:nvSpPr>
          <p:cNvPr id="4" name="عنصر نائب لرقم الشريحة 3">
            <a:extLst>
              <a:ext uri="{FF2B5EF4-FFF2-40B4-BE49-F238E27FC236}">
                <a16:creationId xmlns:a16="http://schemas.microsoft.com/office/drawing/2014/main" id="{D0EEB4A7-5309-41C3-A79A-D41D28384938}"/>
              </a:ext>
            </a:extLst>
          </p:cNvPr>
          <p:cNvSpPr>
            <a:spLocks noGrp="1"/>
          </p:cNvSpPr>
          <p:nvPr>
            <p:ph type="sldNum" sz="quarter" idx="12"/>
          </p:nvPr>
        </p:nvSpPr>
        <p:spPr/>
        <p:txBody>
          <a:bodyPr/>
          <a:lstStyle/>
          <a:p>
            <a:fld id="{EEC64264-2882-4CDF-82FA-AD30165EC0A5}" type="slidenum">
              <a:rPr lang="ar-IQ" smtClean="0"/>
              <a:t>‹#›</a:t>
            </a:fld>
            <a:endParaRPr lang="ar-IQ"/>
          </a:p>
        </p:txBody>
      </p:sp>
    </p:spTree>
    <p:extLst>
      <p:ext uri="{BB962C8B-B14F-4D97-AF65-F5344CB8AC3E}">
        <p14:creationId xmlns:p14="http://schemas.microsoft.com/office/powerpoint/2010/main" val="488910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18CFB51-787B-4318-AD69-FAB140437489}"/>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3CA60D69-0722-453A-89E4-0E72DA2B12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a:extLst>
              <a:ext uri="{FF2B5EF4-FFF2-40B4-BE49-F238E27FC236}">
                <a16:creationId xmlns:a16="http://schemas.microsoft.com/office/drawing/2014/main" id="{60D9B7C9-EF50-48F9-85D2-260C4A07D9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5C5AEF4D-21F8-406C-80A2-46C6CC1147DF}"/>
              </a:ext>
            </a:extLst>
          </p:cNvPr>
          <p:cNvSpPr>
            <a:spLocks noGrp="1"/>
          </p:cNvSpPr>
          <p:nvPr>
            <p:ph type="dt" sz="half" idx="10"/>
          </p:nvPr>
        </p:nvSpPr>
        <p:spPr/>
        <p:txBody>
          <a:bodyPr/>
          <a:lstStyle/>
          <a:p>
            <a:fld id="{32952A09-9FB2-47AD-9ED9-5B8B055CDB93}" type="datetimeFigureOut">
              <a:rPr lang="ar-IQ" smtClean="0"/>
              <a:t>23/05/1443</a:t>
            </a:fld>
            <a:endParaRPr lang="ar-IQ"/>
          </a:p>
        </p:txBody>
      </p:sp>
      <p:sp>
        <p:nvSpPr>
          <p:cNvPr id="6" name="عنصر نائب للتذييل 5">
            <a:extLst>
              <a:ext uri="{FF2B5EF4-FFF2-40B4-BE49-F238E27FC236}">
                <a16:creationId xmlns:a16="http://schemas.microsoft.com/office/drawing/2014/main" id="{7CD74E4A-D39B-402C-91C0-73EA7CA30AFF}"/>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5A1F7353-24AF-4CAE-9E5E-130DB46A7A6C}"/>
              </a:ext>
            </a:extLst>
          </p:cNvPr>
          <p:cNvSpPr>
            <a:spLocks noGrp="1"/>
          </p:cNvSpPr>
          <p:nvPr>
            <p:ph type="sldNum" sz="quarter" idx="12"/>
          </p:nvPr>
        </p:nvSpPr>
        <p:spPr/>
        <p:txBody>
          <a:bodyPr/>
          <a:lstStyle/>
          <a:p>
            <a:fld id="{EEC64264-2882-4CDF-82FA-AD30165EC0A5}" type="slidenum">
              <a:rPr lang="ar-IQ" smtClean="0"/>
              <a:t>‹#›</a:t>
            </a:fld>
            <a:endParaRPr lang="ar-IQ"/>
          </a:p>
        </p:txBody>
      </p:sp>
    </p:spTree>
    <p:extLst>
      <p:ext uri="{BB962C8B-B14F-4D97-AF65-F5344CB8AC3E}">
        <p14:creationId xmlns:p14="http://schemas.microsoft.com/office/powerpoint/2010/main" val="4047422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15A34F0-7F4F-4FFC-B57F-D009727DCEB1}"/>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صورة 2">
            <a:extLst>
              <a:ext uri="{FF2B5EF4-FFF2-40B4-BE49-F238E27FC236}">
                <a16:creationId xmlns:a16="http://schemas.microsoft.com/office/drawing/2014/main" id="{58F4C95D-BD2D-44A9-AE66-B52840E64B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a:extLst>
              <a:ext uri="{FF2B5EF4-FFF2-40B4-BE49-F238E27FC236}">
                <a16:creationId xmlns:a16="http://schemas.microsoft.com/office/drawing/2014/main" id="{DF7D6263-136C-4401-867A-77AFAB7882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B8F3BD8B-D81B-4A8A-8666-F5521DA53402}"/>
              </a:ext>
            </a:extLst>
          </p:cNvPr>
          <p:cNvSpPr>
            <a:spLocks noGrp="1"/>
          </p:cNvSpPr>
          <p:nvPr>
            <p:ph type="dt" sz="half" idx="10"/>
          </p:nvPr>
        </p:nvSpPr>
        <p:spPr/>
        <p:txBody>
          <a:bodyPr/>
          <a:lstStyle/>
          <a:p>
            <a:fld id="{32952A09-9FB2-47AD-9ED9-5B8B055CDB93}" type="datetimeFigureOut">
              <a:rPr lang="ar-IQ" smtClean="0"/>
              <a:t>23/05/1443</a:t>
            </a:fld>
            <a:endParaRPr lang="ar-IQ"/>
          </a:p>
        </p:txBody>
      </p:sp>
      <p:sp>
        <p:nvSpPr>
          <p:cNvPr id="6" name="عنصر نائب للتذييل 5">
            <a:extLst>
              <a:ext uri="{FF2B5EF4-FFF2-40B4-BE49-F238E27FC236}">
                <a16:creationId xmlns:a16="http://schemas.microsoft.com/office/drawing/2014/main" id="{13ACB4F1-9FEE-41A6-A92E-ACB482F46919}"/>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39FF5B53-1EC6-408C-BF3C-07774B407397}"/>
              </a:ext>
            </a:extLst>
          </p:cNvPr>
          <p:cNvSpPr>
            <a:spLocks noGrp="1"/>
          </p:cNvSpPr>
          <p:nvPr>
            <p:ph type="sldNum" sz="quarter" idx="12"/>
          </p:nvPr>
        </p:nvSpPr>
        <p:spPr/>
        <p:txBody>
          <a:bodyPr/>
          <a:lstStyle/>
          <a:p>
            <a:fld id="{EEC64264-2882-4CDF-82FA-AD30165EC0A5}" type="slidenum">
              <a:rPr lang="ar-IQ" smtClean="0"/>
              <a:t>‹#›</a:t>
            </a:fld>
            <a:endParaRPr lang="ar-IQ"/>
          </a:p>
        </p:txBody>
      </p:sp>
    </p:spTree>
    <p:extLst>
      <p:ext uri="{BB962C8B-B14F-4D97-AF65-F5344CB8AC3E}">
        <p14:creationId xmlns:p14="http://schemas.microsoft.com/office/powerpoint/2010/main" val="3916432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1C265366-CBD0-46CB-BF2A-284213C8F4AE}"/>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0CBFAAB1-9C7A-429E-855B-0A6E88DBFB3E}"/>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B737FC9F-D4A9-41E8-A1B4-10C6A46098B2}"/>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2952A09-9FB2-47AD-9ED9-5B8B055CDB93}" type="datetimeFigureOut">
              <a:rPr lang="ar-IQ" smtClean="0"/>
              <a:t>23/05/1443</a:t>
            </a:fld>
            <a:endParaRPr lang="ar-IQ"/>
          </a:p>
        </p:txBody>
      </p:sp>
      <p:sp>
        <p:nvSpPr>
          <p:cNvPr id="5" name="عنصر نائب للتذييل 4">
            <a:extLst>
              <a:ext uri="{FF2B5EF4-FFF2-40B4-BE49-F238E27FC236}">
                <a16:creationId xmlns:a16="http://schemas.microsoft.com/office/drawing/2014/main" id="{A555F21A-FB50-40B3-A70B-37EF4B091E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a:extLst>
              <a:ext uri="{FF2B5EF4-FFF2-40B4-BE49-F238E27FC236}">
                <a16:creationId xmlns:a16="http://schemas.microsoft.com/office/drawing/2014/main" id="{8D751510-93A8-4EAC-A68F-A2AD12C16F44}"/>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EC64264-2882-4CDF-82FA-AD30165EC0A5}" type="slidenum">
              <a:rPr lang="ar-IQ" smtClean="0"/>
              <a:t>‹#›</a:t>
            </a:fld>
            <a:endParaRPr lang="ar-IQ"/>
          </a:p>
        </p:txBody>
      </p:sp>
    </p:spTree>
    <p:extLst>
      <p:ext uri="{BB962C8B-B14F-4D97-AF65-F5344CB8AC3E}">
        <p14:creationId xmlns:p14="http://schemas.microsoft.com/office/powerpoint/2010/main" val="2770999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sz="1800">
              <a:solidFill>
                <a:prstClr val="black"/>
              </a:solidFill>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sz="1800">
              <a:solidFill>
                <a:prstClr val="black"/>
              </a:solidFill>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ar-SA"/>
              <a:t>انقر لتحرير نمط العنوان الرئيسي</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23/05/1443</a:t>
            </a:fld>
            <a:endParaRPr lang="ar-SA">
              <a:solidFill>
                <a:srgbClr val="04617B">
                  <a:shade val="90000"/>
                </a:srgbClr>
              </a:solidFill>
            </a:endParaRPr>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04617B">
                  <a:shade val="90000"/>
                </a:srgbClr>
              </a:solidFill>
            </a:endParaRP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grpSp>
    </p:spTree>
    <p:extLst>
      <p:ext uri="{BB962C8B-B14F-4D97-AF65-F5344CB8AC3E}">
        <p14:creationId xmlns:p14="http://schemas.microsoft.com/office/powerpoint/2010/main" val="16674372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057400" y="1371600"/>
            <a:ext cx="7851648" cy="2273424"/>
          </a:xfrm>
        </p:spPr>
        <p:style>
          <a:lnRef idx="3">
            <a:schemeClr val="lt1"/>
          </a:lnRef>
          <a:fillRef idx="1">
            <a:schemeClr val="accent4"/>
          </a:fillRef>
          <a:effectRef idx="1">
            <a:schemeClr val="accent4"/>
          </a:effectRef>
          <a:fontRef idx="minor">
            <a:schemeClr val="lt1"/>
          </a:fontRef>
        </p:style>
        <p:txBody>
          <a:bodyPr>
            <a:normAutofit fontScale="90000"/>
          </a:bodyPr>
          <a:lstStyle/>
          <a:p>
            <a:pPr algn="ctr"/>
            <a:br>
              <a:rPr lang="ar-IQ" sz="4800" dirty="0">
                <a:solidFill>
                  <a:srgbClr val="FFFF00"/>
                </a:solidFill>
              </a:rPr>
            </a:br>
            <a:br>
              <a:rPr lang="ar-IQ" sz="4800" dirty="0">
                <a:solidFill>
                  <a:srgbClr val="FFFF00"/>
                </a:solidFill>
              </a:rPr>
            </a:br>
            <a:br>
              <a:rPr lang="ar-IQ" sz="4800" dirty="0">
                <a:solidFill>
                  <a:srgbClr val="FFFF00"/>
                </a:solidFill>
              </a:rPr>
            </a:br>
            <a:r>
              <a:rPr lang="ar-IQ" sz="4800" dirty="0">
                <a:solidFill>
                  <a:srgbClr val="FFFF00"/>
                </a:solidFill>
              </a:rPr>
              <a:t>جامعة البصرة </a:t>
            </a:r>
            <a:br>
              <a:rPr lang="ar-IQ" sz="4800" dirty="0">
                <a:solidFill>
                  <a:srgbClr val="FFFF00"/>
                </a:solidFill>
              </a:rPr>
            </a:br>
            <a:r>
              <a:rPr lang="ar-IQ" sz="4800" dirty="0">
                <a:solidFill>
                  <a:srgbClr val="002060"/>
                </a:solidFill>
              </a:rPr>
              <a:t>كلية التربية / القرنة</a:t>
            </a:r>
            <a:br>
              <a:rPr lang="ar-IQ" sz="4800" dirty="0">
                <a:solidFill>
                  <a:srgbClr val="FFFF00"/>
                </a:solidFill>
              </a:rPr>
            </a:br>
            <a:endParaRPr lang="ar-IQ" sz="4000" dirty="0">
              <a:solidFill>
                <a:srgbClr val="FFFF00"/>
              </a:solidFill>
            </a:endParaRPr>
          </a:p>
        </p:txBody>
      </p:sp>
      <p:sp>
        <p:nvSpPr>
          <p:cNvPr id="3" name="عنوان فرعي 2"/>
          <p:cNvSpPr>
            <a:spLocks noGrp="1"/>
          </p:cNvSpPr>
          <p:nvPr>
            <p:ph type="subTitle" idx="1"/>
          </p:nvPr>
        </p:nvSpPr>
        <p:spPr>
          <a:xfrm>
            <a:off x="2711624" y="3861048"/>
            <a:ext cx="6400800" cy="1944216"/>
          </a:xfrm>
        </p:spPr>
        <p:style>
          <a:lnRef idx="0">
            <a:schemeClr val="accent5"/>
          </a:lnRef>
          <a:fillRef idx="3">
            <a:schemeClr val="accent5"/>
          </a:fillRef>
          <a:effectRef idx="3">
            <a:schemeClr val="accent5"/>
          </a:effectRef>
          <a:fontRef idx="minor">
            <a:schemeClr val="lt1"/>
          </a:fontRef>
        </p:style>
        <p:txBody>
          <a:bodyPr>
            <a:normAutofit/>
          </a:bodyPr>
          <a:lstStyle/>
          <a:p>
            <a:pPr lvl="0" algn="ctr">
              <a:buClr>
                <a:srgbClr val="0BD0D9"/>
              </a:buClr>
            </a:pPr>
            <a:endParaRPr lang="ar-IQ" sz="4000" dirty="0">
              <a:solidFill>
                <a:srgbClr val="FF0000"/>
              </a:solidFill>
            </a:endParaRPr>
          </a:p>
          <a:p>
            <a:pPr lvl="0" algn="ctr">
              <a:buClr>
                <a:srgbClr val="0BD0D9"/>
              </a:buClr>
            </a:pPr>
            <a:r>
              <a:rPr lang="ar-IQ" sz="4000" dirty="0">
                <a:solidFill>
                  <a:srgbClr val="FF0000"/>
                </a:solidFill>
              </a:rPr>
              <a:t>قسم اللغة العربية</a:t>
            </a:r>
          </a:p>
        </p:txBody>
      </p:sp>
      <p:pic>
        <p:nvPicPr>
          <p:cNvPr id="6" name="صورة 5"/>
          <p:cNvPicPr/>
          <p:nvPr/>
        </p:nvPicPr>
        <p:blipFill>
          <a:blip r:embed="rId2">
            <a:extLst>
              <a:ext uri="{28A0092B-C50C-407E-A947-70E740481C1C}">
                <a14:useLocalDpi xmlns:a14="http://schemas.microsoft.com/office/drawing/2010/main" val="0"/>
              </a:ext>
            </a:extLst>
          </a:blip>
          <a:srcRect/>
          <a:stretch>
            <a:fillRect/>
          </a:stretch>
        </p:blipFill>
        <p:spPr bwMode="auto">
          <a:xfrm>
            <a:off x="2207545" y="0"/>
            <a:ext cx="1584176" cy="1120064"/>
          </a:xfrm>
          <a:prstGeom prst="rect">
            <a:avLst/>
          </a:prstGeom>
          <a:noFill/>
          <a:ln>
            <a:noFill/>
          </a:ln>
        </p:spPr>
      </p:pic>
      <p:pic>
        <p:nvPicPr>
          <p:cNvPr id="7" name="Picture 13" descr="نتيجة بحث الصور عن الشعار الرسمي لجامعة البصرة"/>
          <p:cNvPicPr/>
          <p:nvPr/>
        </p:nvPicPr>
        <p:blipFill>
          <a:blip r:embed="rId3">
            <a:extLst>
              <a:ext uri="{28A0092B-C50C-407E-A947-70E740481C1C}">
                <a14:useLocalDpi xmlns:a14="http://schemas.microsoft.com/office/drawing/2010/main" val="0"/>
              </a:ext>
            </a:extLst>
          </a:blip>
          <a:srcRect/>
          <a:stretch>
            <a:fillRect/>
          </a:stretch>
        </p:blipFill>
        <p:spPr bwMode="auto">
          <a:xfrm>
            <a:off x="9260210" y="0"/>
            <a:ext cx="1407790" cy="1192072"/>
          </a:xfrm>
          <a:prstGeom prst="rect">
            <a:avLst/>
          </a:prstGeom>
          <a:noFill/>
          <a:ln>
            <a:noFill/>
          </a:ln>
        </p:spPr>
      </p:pic>
    </p:spTree>
    <p:extLst>
      <p:ext uri="{BB962C8B-B14F-4D97-AF65-F5344CB8AC3E}">
        <p14:creationId xmlns:p14="http://schemas.microsoft.com/office/powerpoint/2010/main" val="34467573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816B2C29-9E7B-4C2F-A644-F9AAD46DC2CD}"/>
              </a:ext>
            </a:extLst>
          </p:cNvPr>
          <p:cNvSpPr txBox="1"/>
          <p:nvPr/>
        </p:nvSpPr>
        <p:spPr>
          <a:xfrm>
            <a:off x="194679" y="731520"/>
            <a:ext cx="11627628" cy="4524315"/>
          </a:xfrm>
          <a:prstGeom prst="rect">
            <a:avLst/>
          </a:prstGeom>
          <a:solidFill>
            <a:srgbClr val="FF0000"/>
          </a:solidFill>
        </p:spPr>
        <p:txBody>
          <a:bodyPr wrap="square">
            <a:spAutoFit/>
          </a:bodyPr>
          <a:lstStyle/>
          <a:p>
            <a:r>
              <a:rPr lang="ar-IQ" sz="4800" dirty="0">
                <a:solidFill>
                  <a:schemeClr val="bg1"/>
                </a:solidFill>
              </a:rPr>
              <a:t>فمثلا يتحدث عن حزنه وفراقه لبغداد بعد أن عاش بها فترة من الزمن : </a:t>
            </a:r>
          </a:p>
          <a:p>
            <a:r>
              <a:rPr lang="ar-IQ" sz="4800" dirty="0">
                <a:solidFill>
                  <a:schemeClr val="bg1"/>
                </a:solidFill>
              </a:rPr>
              <a:t>سلام على بغداد من كل منزل         وحقّ لها منّي السلام مضاعفُ </a:t>
            </a:r>
          </a:p>
          <a:p>
            <a:r>
              <a:rPr lang="ar-IQ" sz="4800" dirty="0">
                <a:solidFill>
                  <a:schemeClr val="bg1"/>
                </a:solidFill>
              </a:rPr>
              <a:t>فو الله ما فارقتها عن قلى لها          وإنّي </a:t>
            </a:r>
            <a:r>
              <a:rPr lang="ar-IQ" sz="4800" dirty="0" err="1">
                <a:solidFill>
                  <a:schemeClr val="bg1"/>
                </a:solidFill>
              </a:rPr>
              <a:t>بشطّى</a:t>
            </a:r>
            <a:r>
              <a:rPr lang="ar-IQ" sz="4800" dirty="0">
                <a:solidFill>
                  <a:schemeClr val="bg1"/>
                </a:solidFill>
              </a:rPr>
              <a:t> جانبيها    لعارفُ </a:t>
            </a:r>
          </a:p>
          <a:p>
            <a:r>
              <a:rPr lang="ar-IQ" sz="4800" dirty="0">
                <a:solidFill>
                  <a:schemeClr val="bg1"/>
                </a:solidFill>
              </a:rPr>
              <a:t>ولكنها ضاقت عليّ   برحبها          ولم تكن الأرزاق فيها تساعفُ </a:t>
            </a:r>
          </a:p>
          <a:p>
            <a:r>
              <a:rPr lang="ar-IQ" sz="4800" dirty="0">
                <a:solidFill>
                  <a:schemeClr val="bg1"/>
                </a:solidFill>
              </a:rPr>
              <a:t>وكانت كخلّ كنت أهوى دنوّه         وأخلاقه تنأى به        وتخالفُ  </a:t>
            </a:r>
          </a:p>
        </p:txBody>
      </p:sp>
    </p:spTree>
    <p:extLst>
      <p:ext uri="{BB962C8B-B14F-4D97-AF65-F5344CB8AC3E}">
        <p14:creationId xmlns:p14="http://schemas.microsoft.com/office/powerpoint/2010/main" val="3359500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A0C4DD52-9B47-4EC2-B886-2CE30FCEBA50}"/>
              </a:ext>
            </a:extLst>
          </p:cNvPr>
          <p:cNvSpPr txBox="1"/>
          <p:nvPr/>
        </p:nvSpPr>
        <p:spPr>
          <a:xfrm>
            <a:off x="436552" y="849507"/>
            <a:ext cx="11067190" cy="4524315"/>
          </a:xfrm>
          <a:prstGeom prst="rect">
            <a:avLst/>
          </a:prstGeom>
          <a:solidFill>
            <a:srgbClr val="FFFF00"/>
          </a:solidFill>
        </p:spPr>
        <p:txBody>
          <a:bodyPr wrap="square">
            <a:spAutoFit/>
          </a:bodyPr>
          <a:lstStyle/>
          <a:p>
            <a:r>
              <a:rPr lang="ar-IQ" sz="4800" dirty="0"/>
              <a:t>-من بين قصائد الجواهري التي تتحدث عن الغربة قصيدة نظمها عام 1965 م في (بريد الغربة) وارسلها من براغ إلى أسرته ببغداد :</a:t>
            </a:r>
          </a:p>
          <a:p>
            <a:r>
              <a:rPr lang="ar-IQ" sz="4800" dirty="0"/>
              <a:t>لقد أسرى بي الأجل      وطول     مسيرة ملل</a:t>
            </a:r>
          </a:p>
          <a:p>
            <a:r>
              <a:rPr lang="ar-IQ" sz="4800" dirty="0"/>
              <a:t>وطول مسيرة من دو    ن غاي مطمع    خجل </a:t>
            </a:r>
          </a:p>
          <a:p>
            <a:r>
              <a:rPr lang="ar-IQ" sz="4800" dirty="0"/>
              <a:t>على أني –لأن ينهى    غد طول السرى – وجل </a:t>
            </a:r>
          </a:p>
          <a:p>
            <a:r>
              <a:rPr lang="ar-IQ" sz="4800" dirty="0" err="1"/>
              <a:t>تماهل</a:t>
            </a:r>
            <a:r>
              <a:rPr lang="ar-IQ" sz="4800" dirty="0"/>
              <a:t> خشية   وونى      وعقبى        مهله عجل </a:t>
            </a:r>
          </a:p>
        </p:txBody>
      </p:sp>
    </p:spTree>
    <p:extLst>
      <p:ext uri="{BB962C8B-B14F-4D97-AF65-F5344CB8AC3E}">
        <p14:creationId xmlns:p14="http://schemas.microsoft.com/office/powerpoint/2010/main" val="3742385423"/>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E243B17D-8979-46FB-8C70-B65D77BB64E1}"/>
              </a:ext>
            </a:extLst>
          </p:cNvPr>
          <p:cNvSpPr txBox="1"/>
          <p:nvPr/>
        </p:nvSpPr>
        <p:spPr>
          <a:xfrm>
            <a:off x="1185771" y="705224"/>
            <a:ext cx="9960347" cy="5262979"/>
          </a:xfrm>
          <a:prstGeom prst="rect">
            <a:avLst/>
          </a:prstGeom>
          <a:solidFill>
            <a:schemeClr val="accent1"/>
          </a:solidFill>
        </p:spPr>
        <p:txBody>
          <a:bodyPr wrap="square">
            <a:spAutoFit/>
          </a:bodyPr>
          <a:lstStyle/>
          <a:p>
            <a:r>
              <a:rPr lang="ar-IQ" sz="4800" dirty="0">
                <a:solidFill>
                  <a:schemeClr val="bg1"/>
                </a:solidFill>
              </a:rPr>
              <a:t>يحظى هذا المنهج التاريخي في النقد الأدبي بميزة خاصة كونه يتطلب ذهنية فكرية خاصة حادة الوعي في التعامل مع آلياته وسياقاته فإذا فقد صاحبه توازنه زلَّتْ قدمه وصار مؤرخاً فلا يكون هدفه الاساس تبويب النصوص وتوزيعها بقدر ما يهدف إلى ربط الظاهرة الأدبية بالظاهرة الاجتماعية في زمن محدد مع إبراز التطور الحضاري في تلك المرحلة وانعكاسها في الأدب . </a:t>
            </a:r>
          </a:p>
        </p:txBody>
      </p:sp>
    </p:spTree>
    <p:extLst>
      <p:ext uri="{BB962C8B-B14F-4D97-AF65-F5344CB8AC3E}">
        <p14:creationId xmlns:p14="http://schemas.microsoft.com/office/powerpoint/2010/main" val="40809815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D394FED2-1FB0-4B30-940E-718EC98EE111}"/>
              </a:ext>
            </a:extLst>
          </p:cNvPr>
          <p:cNvSpPr txBox="1"/>
          <p:nvPr/>
        </p:nvSpPr>
        <p:spPr>
          <a:xfrm>
            <a:off x="761017" y="1197569"/>
            <a:ext cx="10565744" cy="5170646"/>
          </a:xfrm>
          <a:prstGeom prst="rect">
            <a:avLst/>
          </a:prstGeom>
          <a:solidFill>
            <a:srgbClr val="FFC000"/>
          </a:solidFill>
        </p:spPr>
        <p:txBody>
          <a:bodyPr wrap="square">
            <a:spAutoFit/>
          </a:bodyPr>
          <a:lstStyle/>
          <a:p>
            <a:r>
              <a:rPr lang="ar-IQ" sz="6600" dirty="0"/>
              <a:t>ويتجسد هذا المنهج في الادب عامة وفي الشعر خاصة فمثلا نجد ذلك في قصيدة السياب (</a:t>
            </a:r>
            <a:r>
              <a:rPr lang="ar-IQ" sz="6600" dirty="0" err="1"/>
              <a:t>شناشيل</a:t>
            </a:r>
            <a:r>
              <a:rPr lang="ar-IQ" sz="6600" dirty="0"/>
              <a:t> ابنة الجلبي) حين يصف الشاعر يوماً ممطرا فتتداعى ذكرياته عن أيام طفولته في البصرة .</a:t>
            </a:r>
          </a:p>
        </p:txBody>
      </p:sp>
    </p:spTree>
    <p:extLst>
      <p:ext uri="{BB962C8B-B14F-4D97-AF65-F5344CB8AC3E}">
        <p14:creationId xmlns:p14="http://schemas.microsoft.com/office/powerpoint/2010/main" val="2880557831"/>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21FE1804-0BE4-48F1-9AE0-94E1673F13BC}"/>
              </a:ext>
            </a:extLst>
          </p:cNvPr>
          <p:cNvSpPr txBox="1"/>
          <p:nvPr/>
        </p:nvSpPr>
        <p:spPr>
          <a:xfrm>
            <a:off x="949797" y="1073684"/>
            <a:ext cx="10471354" cy="5078313"/>
          </a:xfrm>
          <a:prstGeom prst="rect">
            <a:avLst/>
          </a:prstGeom>
          <a:solidFill>
            <a:schemeClr val="bg2">
              <a:lumMod val="90000"/>
            </a:schemeClr>
          </a:solidFill>
        </p:spPr>
        <p:txBody>
          <a:bodyPr wrap="square">
            <a:spAutoFit/>
          </a:bodyPr>
          <a:lstStyle/>
          <a:p>
            <a:r>
              <a:rPr lang="ar-IQ" sz="3600" dirty="0"/>
              <a:t>(( وتحت النخل حيث تظل تمطر كلّ ما سعفه </a:t>
            </a:r>
          </a:p>
          <a:p>
            <a:r>
              <a:rPr lang="ar-IQ" sz="3600" dirty="0"/>
              <a:t>تراقصت </a:t>
            </a:r>
            <a:r>
              <a:rPr lang="ar-IQ" sz="3600" dirty="0" err="1"/>
              <a:t>الفقائع</a:t>
            </a:r>
            <a:r>
              <a:rPr lang="ar-IQ" sz="3600" dirty="0"/>
              <a:t> وهي تفجر – أنّه الرطب </a:t>
            </a:r>
          </a:p>
          <a:p>
            <a:r>
              <a:rPr lang="ar-IQ" sz="3600" dirty="0"/>
              <a:t>تساقط في يد العذراء وهي تهز في لهفه </a:t>
            </a:r>
          </a:p>
          <a:p>
            <a:r>
              <a:rPr lang="ar-IQ" sz="3600" dirty="0"/>
              <a:t>بجذع النخلة الفرعاء تاج وليدك الأنوار لا الذهب </a:t>
            </a:r>
          </a:p>
          <a:p>
            <a:r>
              <a:rPr lang="ar-IQ" sz="3600" dirty="0"/>
              <a:t>سيصلب منه حبّ الآخرين ، سيبرئ الأعمى </a:t>
            </a:r>
          </a:p>
          <a:p>
            <a:r>
              <a:rPr lang="ar-IQ" sz="3600" dirty="0"/>
              <a:t>ويبعث من قرار القبر ميتاً هدَّهُ التعب </a:t>
            </a:r>
          </a:p>
          <a:p>
            <a:r>
              <a:rPr lang="ar-IQ" sz="3600" dirty="0"/>
              <a:t>من السفر الطويل إلى ظلام الموت ، يكسو عظمه </a:t>
            </a:r>
            <a:r>
              <a:rPr lang="ar-IQ" sz="3600" dirty="0" err="1"/>
              <a:t>اللحما</a:t>
            </a:r>
            <a:r>
              <a:rPr lang="ar-IQ" sz="3600" dirty="0"/>
              <a:t> </a:t>
            </a:r>
          </a:p>
          <a:p>
            <a:r>
              <a:rPr lang="ar-IQ" sz="3600" dirty="0"/>
              <a:t>ويوقد قلبه الثلجي فهو يحبّه يثب </a:t>
            </a:r>
          </a:p>
          <a:p>
            <a:r>
              <a:rPr lang="ar-IQ" sz="3600" dirty="0"/>
              <a:t>وأبرقت السماء ...)) ( ديوان السياب / 1 / 313-314 )</a:t>
            </a:r>
          </a:p>
        </p:txBody>
      </p:sp>
    </p:spTree>
    <p:extLst>
      <p:ext uri="{BB962C8B-B14F-4D97-AF65-F5344CB8AC3E}">
        <p14:creationId xmlns:p14="http://schemas.microsoft.com/office/powerpoint/2010/main" val="39672227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960E390A-E553-4E4C-AB55-0D3E9AE9C46D}"/>
              </a:ext>
            </a:extLst>
          </p:cNvPr>
          <p:cNvSpPr txBox="1"/>
          <p:nvPr/>
        </p:nvSpPr>
        <p:spPr>
          <a:xfrm>
            <a:off x="778715" y="896702"/>
            <a:ext cx="10725027" cy="5262979"/>
          </a:xfrm>
          <a:prstGeom prst="rect">
            <a:avLst/>
          </a:prstGeom>
          <a:solidFill>
            <a:schemeClr val="bg1">
              <a:lumMod val="65000"/>
            </a:schemeClr>
          </a:solidFill>
        </p:spPr>
        <p:txBody>
          <a:bodyPr wrap="square">
            <a:spAutoFit/>
          </a:bodyPr>
          <a:lstStyle/>
          <a:p>
            <a:r>
              <a:rPr lang="ar-IQ" sz="4800" dirty="0">
                <a:solidFill>
                  <a:srgbClr val="FF0000"/>
                </a:solidFill>
              </a:rPr>
              <a:t>فقد وصف الشاعر ذلك اليوم الممطر اذ تنثال ذكريات الطفولة في البصرة، وقد ظل شعر السياب انعكاسا لتاريخ حياته الذي ارتبط بتاريخ وطن، فالطفل يتمثل في تلك الصور الشعرية التي تربط هذه الطفولة بالنخل والسعف والمطر الهامي وهي صورة </a:t>
            </a:r>
            <a:r>
              <a:rPr lang="ar-IQ" sz="4800" dirty="0" err="1">
                <a:solidFill>
                  <a:srgbClr val="FF0000"/>
                </a:solidFill>
              </a:rPr>
              <a:t>الفقائع</a:t>
            </a:r>
            <a:r>
              <a:rPr lang="ar-IQ" sz="4800" dirty="0">
                <a:solidFill>
                  <a:srgbClr val="FF0000"/>
                </a:solidFill>
              </a:rPr>
              <a:t> وهي تتلاشى امامه مخلفة في ذهن الشاعر الطفل صورا شتى ظلت محتفظة بذكريات الطفولة سجلها النص الشعري بدفق اللحظة الشعرية . </a:t>
            </a:r>
          </a:p>
        </p:txBody>
      </p:sp>
    </p:spTree>
    <p:extLst>
      <p:ext uri="{BB962C8B-B14F-4D97-AF65-F5344CB8AC3E}">
        <p14:creationId xmlns:p14="http://schemas.microsoft.com/office/powerpoint/2010/main" val="1294891793"/>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01D7D1A7-467E-4148-AB51-14B671487CDE}"/>
              </a:ext>
            </a:extLst>
          </p:cNvPr>
          <p:cNvSpPr txBox="1"/>
          <p:nvPr/>
        </p:nvSpPr>
        <p:spPr>
          <a:xfrm>
            <a:off x="996991" y="896701"/>
            <a:ext cx="10005305" cy="6063198"/>
          </a:xfrm>
          <a:prstGeom prst="rect">
            <a:avLst/>
          </a:prstGeom>
          <a:solidFill>
            <a:srgbClr val="7030A0"/>
          </a:solidFill>
        </p:spPr>
        <p:txBody>
          <a:bodyPr wrap="square">
            <a:spAutoFit/>
          </a:bodyPr>
          <a:lstStyle/>
          <a:p>
            <a:r>
              <a:rPr lang="ar-IQ" sz="4000" dirty="0">
                <a:solidFill>
                  <a:schemeClr val="bg1"/>
                </a:solidFill>
              </a:rPr>
              <a:t>ومثلاً يقول الشاعر عدنان الراوي بعد نكبة فلسطين عام 1948 م : </a:t>
            </a:r>
          </a:p>
          <a:p>
            <a:r>
              <a:rPr lang="ar-IQ" sz="4000" dirty="0">
                <a:solidFill>
                  <a:schemeClr val="bg1"/>
                </a:solidFill>
              </a:rPr>
              <a:t>خمسين ( مؤتمراً ) خضنا ومؤتمرا        فما أعاد لنا المغصوب   مؤتمر </a:t>
            </a:r>
          </a:p>
          <a:p>
            <a:r>
              <a:rPr lang="ar-IQ" sz="4000" dirty="0">
                <a:solidFill>
                  <a:schemeClr val="bg1"/>
                </a:solidFill>
              </a:rPr>
              <a:t>وألف ( لجنة تحقيق )    أريد لها        تحقيق حق ، فما أجدى بها نظر </a:t>
            </a:r>
          </a:p>
          <a:p>
            <a:r>
              <a:rPr lang="ar-IQ" sz="4000" dirty="0">
                <a:solidFill>
                  <a:schemeClr val="bg1"/>
                </a:solidFill>
              </a:rPr>
              <a:t>حتى تقدم (( برنادوت )) يحسبها        ( بالسلم ) تبلغ مرساها وتختصر </a:t>
            </a:r>
          </a:p>
          <a:p>
            <a:r>
              <a:rPr lang="ar-IQ" sz="4000" dirty="0">
                <a:solidFill>
                  <a:schemeClr val="bg1"/>
                </a:solidFill>
              </a:rPr>
              <a:t>أتى وفي نفسه من     خدعة أثر        وفي تقاريره    من كيده     بطر</a:t>
            </a:r>
          </a:p>
          <a:p>
            <a:r>
              <a:rPr lang="ar-IQ" sz="4000" dirty="0">
                <a:solidFill>
                  <a:schemeClr val="bg1"/>
                </a:solidFill>
              </a:rPr>
              <a:t>فيشير النص الى تلك المرحلة التي قسمت فيها فلسطين ولم تفلح المؤتمرات ولجان التحقيق في استعادتها حتى خضعت مسالمة بفعل خدعة من قبل التقارير التي جاءت بها المؤتمرات واللجان وهي اشارة تاريخية خضع النص الشعري لها ضمن معيار المنهج التاريخي . </a:t>
            </a:r>
          </a:p>
          <a:p>
            <a:endParaRPr lang="ar-IQ" sz="2800" dirty="0">
              <a:solidFill>
                <a:schemeClr val="bg1"/>
              </a:solidFill>
            </a:endParaRPr>
          </a:p>
        </p:txBody>
      </p:sp>
    </p:spTree>
    <p:extLst>
      <p:ext uri="{BB962C8B-B14F-4D97-AF65-F5344CB8AC3E}">
        <p14:creationId xmlns:p14="http://schemas.microsoft.com/office/powerpoint/2010/main" val="35904488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8137" y="495546"/>
            <a:ext cx="11397553" cy="1586926"/>
          </a:xfrm>
          <a:solidFill>
            <a:srgbClr val="FFFF00"/>
          </a:solidFill>
        </p:spPr>
        <p:txBody>
          <a:bodyPr>
            <a:noAutofit/>
          </a:bodyPr>
          <a:lstStyle/>
          <a:p>
            <a:pPr algn="ctr"/>
            <a:r>
              <a:rPr lang="ar-IQ" sz="9600" dirty="0">
                <a:solidFill>
                  <a:srgbClr val="996633"/>
                </a:solidFill>
              </a:rPr>
              <a:t>المنهج الاجتماعي</a:t>
            </a:r>
          </a:p>
        </p:txBody>
      </p:sp>
      <p:sp>
        <p:nvSpPr>
          <p:cNvPr id="3" name="عنصر نائب للمحتوى 2"/>
          <p:cNvSpPr>
            <a:spLocks noGrp="1"/>
          </p:cNvSpPr>
          <p:nvPr>
            <p:ph idx="1"/>
          </p:nvPr>
        </p:nvSpPr>
        <p:spPr>
          <a:xfrm>
            <a:off x="578137" y="2330245"/>
            <a:ext cx="11397553" cy="4247536"/>
          </a:xfrm>
          <a:solidFill>
            <a:srgbClr val="996633"/>
          </a:solidFill>
        </p:spPr>
        <p:txBody>
          <a:bodyPr>
            <a:normAutofit fontScale="77500" lnSpcReduction="20000"/>
          </a:bodyPr>
          <a:lstStyle/>
          <a:p>
            <a:pPr algn="justLow" rtl="1">
              <a:lnSpc>
                <a:spcPct val="115000"/>
              </a:lnSpc>
              <a:spcAft>
                <a:spcPts val="1000"/>
              </a:spcAft>
            </a:pPr>
            <a:r>
              <a:rPr lang="ar-IQ" sz="6000" dirty="0">
                <a:solidFill>
                  <a:srgbClr val="FFFF00"/>
                </a:solidFill>
                <a:effectLst/>
                <a:latin typeface="Calibri" panose="020F0502020204030204" pitchFamily="34" charset="0"/>
                <a:ea typeface="Calibri" panose="020F0502020204030204" pitchFamily="34" charset="0"/>
              </a:rPr>
              <a:t>إنَّ بدايات المنهج الاجتماعي تمتد الى أواخر القرن الثامن عشر وبدايات القرن العشرين لكن الانطلاقة الحقيقية بدأت مع القرن العشرين، إذ أخذ هذا المنهج بالتبلور والذيوع مقرونة رؤاه بالفكر الماركسي عبر فلسفته وافكاره التي لاقت رواجا عند كثير من المبدعين والمثقفين على سواء ولا سيما في نظرته التي تساوي بين الشكل والمضمون.</a:t>
            </a:r>
            <a:endParaRPr lang="ar-IQ" sz="2800" dirty="0">
              <a:solidFill>
                <a:srgbClr val="FFFF00"/>
              </a:solidFill>
            </a:endParaRPr>
          </a:p>
        </p:txBody>
      </p:sp>
    </p:spTree>
    <p:extLst>
      <p:ext uri="{BB962C8B-B14F-4D97-AF65-F5344CB8AC3E}">
        <p14:creationId xmlns:p14="http://schemas.microsoft.com/office/powerpoint/2010/main" val="35645966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C12C4DDE-1C2B-44ED-A140-5D7CAF111CEB}"/>
              </a:ext>
            </a:extLst>
          </p:cNvPr>
          <p:cNvSpPr txBox="1"/>
          <p:nvPr/>
        </p:nvSpPr>
        <p:spPr>
          <a:xfrm>
            <a:off x="873105" y="943897"/>
            <a:ext cx="10489052" cy="4825937"/>
          </a:xfrm>
          <a:prstGeom prst="rect">
            <a:avLst/>
          </a:prstGeom>
          <a:solidFill>
            <a:srgbClr val="99FF33"/>
          </a:solidFill>
        </p:spPr>
        <p:txBody>
          <a:bodyPr wrap="square">
            <a:spAutoFit/>
          </a:bodyPr>
          <a:lstStyle/>
          <a:p>
            <a:pPr algn="justLow" rtl="1">
              <a:lnSpc>
                <a:spcPct val="115000"/>
              </a:lnSpc>
              <a:spcAft>
                <a:spcPts val="1000"/>
              </a:spcAft>
            </a:pPr>
            <a:r>
              <a:rPr lang="ar-IQ" sz="2800" dirty="0">
                <a:effectLst/>
                <a:latin typeface="Calibri" panose="020F0502020204030204" pitchFamily="34" charset="0"/>
                <a:ea typeface="Calibri" panose="020F0502020204030204" pitchFamily="34" charset="0"/>
              </a:rPr>
              <a:t>1-وقد تجلى ( المنهج الاجتماعي ) في الشعر العراقي المعاصر فمثلا في قول السياب : </a:t>
            </a:r>
            <a:endParaRPr lang="en-US" sz="2800" dirty="0">
              <a:effectLst/>
              <a:latin typeface="Calibri" panose="020F0502020204030204" pitchFamily="34" charset="0"/>
              <a:ea typeface="Calibri" panose="020F0502020204030204" pitchFamily="34" charset="0"/>
            </a:endParaRPr>
          </a:p>
          <a:p>
            <a:pPr algn="justLow" rtl="1">
              <a:lnSpc>
                <a:spcPct val="115000"/>
              </a:lnSpc>
              <a:spcAft>
                <a:spcPts val="1000"/>
              </a:spcAft>
            </a:pPr>
            <a:r>
              <a:rPr lang="ar-IQ" sz="2800" b="1" dirty="0">
                <a:effectLst/>
                <a:latin typeface="Calibri" panose="020F0502020204030204" pitchFamily="34" charset="0"/>
                <a:ea typeface="Calibri" panose="020F0502020204030204" pitchFamily="34" charset="0"/>
              </a:rPr>
              <a:t>(( إلى الملتقى وانطوى الموعد </a:t>
            </a:r>
            <a:endParaRPr lang="en-US" sz="2800" dirty="0">
              <a:effectLst/>
              <a:latin typeface="Calibri" panose="020F0502020204030204" pitchFamily="34" charset="0"/>
              <a:ea typeface="Calibri" panose="020F0502020204030204" pitchFamily="34" charset="0"/>
            </a:endParaRPr>
          </a:p>
          <a:p>
            <a:pPr algn="justLow" rtl="1">
              <a:lnSpc>
                <a:spcPct val="115000"/>
              </a:lnSpc>
              <a:spcAft>
                <a:spcPts val="1000"/>
              </a:spcAft>
            </a:pPr>
            <a:r>
              <a:rPr lang="ar-IQ" sz="2800" b="1" dirty="0">
                <a:effectLst/>
                <a:latin typeface="Calibri" panose="020F0502020204030204" pitchFamily="34" charset="0"/>
                <a:ea typeface="Calibri" panose="020F0502020204030204" pitchFamily="34" charset="0"/>
              </a:rPr>
              <a:t>وظل الغد </a:t>
            </a:r>
            <a:endParaRPr lang="en-US" sz="2800" dirty="0">
              <a:effectLst/>
              <a:latin typeface="Calibri" panose="020F0502020204030204" pitchFamily="34" charset="0"/>
              <a:ea typeface="Calibri" panose="020F0502020204030204" pitchFamily="34" charset="0"/>
            </a:endParaRPr>
          </a:p>
          <a:p>
            <a:pPr algn="justLow" rtl="1">
              <a:lnSpc>
                <a:spcPct val="115000"/>
              </a:lnSpc>
              <a:spcAft>
                <a:spcPts val="1000"/>
              </a:spcAft>
            </a:pPr>
            <a:r>
              <a:rPr lang="ar-IQ" sz="2800" b="1" dirty="0">
                <a:effectLst/>
                <a:latin typeface="Calibri" panose="020F0502020204030204" pitchFamily="34" charset="0"/>
                <a:ea typeface="Calibri" panose="020F0502020204030204" pitchFamily="34" charset="0"/>
              </a:rPr>
              <a:t>غد الثائرين القريب </a:t>
            </a:r>
            <a:endParaRPr lang="en-US" sz="2800" dirty="0">
              <a:effectLst/>
              <a:latin typeface="Calibri" panose="020F0502020204030204" pitchFamily="34" charset="0"/>
              <a:ea typeface="Calibri" panose="020F0502020204030204" pitchFamily="34" charset="0"/>
            </a:endParaRPr>
          </a:p>
          <a:p>
            <a:pPr algn="justLow" rtl="1">
              <a:lnSpc>
                <a:spcPct val="115000"/>
              </a:lnSpc>
              <a:spcAft>
                <a:spcPts val="1000"/>
              </a:spcAft>
            </a:pPr>
            <a:r>
              <a:rPr lang="ar-IQ" sz="2800" b="1" dirty="0">
                <a:effectLst/>
                <a:latin typeface="Calibri" panose="020F0502020204030204" pitchFamily="34" charset="0"/>
                <a:ea typeface="Calibri" panose="020F0502020204030204" pitchFamily="34" charset="0"/>
              </a:rPr>
              <a:t>يدا بيد في غمار اللهيب </a:t>
            </a:r>
            <a:endParaRPr lang="en-US" sz="2800" dirty="0">
              <a:effectLst/>
              <a:latin typeface="Calibri" panose="020F0502020204030204" pitchFamily="34" charset="0"/>
              <a:ea typeface="Calibri" panose="020F0502020204030204" pitchFamily="34" charset="0"/>
            </a:endParaRPr>
          </a:p>
          <a:p>
            <a:pPr algn="justLow" rtl="1">
              <a:lnSpc>
                <a:spcPct val="115000"/>
              </a:lnSpc>
              <a:spcAft>
                <a:spcPts val="1000"/>
              </a:spcAft>
            </a:pPr>
            <a:r>
              <a:rPr lang="ar-IQ" sz="2800" b="1" dirty="0">
                <a:effectLst/>
                <a:latin typeface="Calibri" panose="020F0502020204030204" pitchFamily="34" charset="0"/>
                <a:ea typeface="Calibri" panose="020F0502020204030204" pitchFamily="34" charset="0"/>
              </a:rPr>
              <a:t>سنرقى الى القمة العالية ))</a:t>
            </a:r>
            <a:r>
              <a:rPr lang="ar-IQ" sz="2800" dirty="0">
                <a:effectLst/>
                <a:latin typeface="Calibri" panose="020F0502020204030204" pitchFamily="34" charset="0"/>
                <a:ea typeface="Calibri" panose="020F0502020204030204" pitchFamily="34" charset="0"/>
              </a:rPr>
              <a:t> ديوان السياب : 1 / 206 </a:t>
            </a:r>
            <a:endParaRPr lang="en-US" sz="2800" dirty="0">
              <a:effectLst/>
              <a:latin typeface="Calibri" panose="020F0502020204030204" pitchFamily="34" charset="0"/>
              <a:ea typeface="Calibri" panose="020F0502020204030204" pitchFamily="34" charset="0"/>
            </a:endParaRPr>
          </a:p>
          <a:p>
            <a:pPr algn="justLow" rtl="1">
              <a:lnSpc>
                <a:spcPct val="115000"/>
              </a:lnSpc>
              <a:spcAft>
                <a:spcPts val="1000"/>
              </a:spcAft>
            </a:pPr>
            <a:r>
              <a:rPr lang="ar-IQ" sz="2800" dirty="0">
                <a:effectLst/>
                <a:latin typeface="Calibri" panose="020F0502020204030204" pitchFamily="34" charset="0"/>
                <a:ea typeface="Calibri" panose="020F0502020204030204" pitchFamily="34" charset="0"/>
              </a:rPr>
              <a:t>ففي الشعر يمكن أن تكشف الظواهر الاجتماعية والثقافية فالسياب استقى صوره وأخيلته وموضوعاته وشخوصه وعواطفه من قريته الصغيرة ( جيكور ) وتجلى ذلك في مجموعة ( أزهار ذابلة ) </a:t>
            </a:r>
            <a:endParaRPr lang="en-US" sz="2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7234789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8E781897-A9C6-4B56-8E88-70987E1B5D8C}"/>
              </a:ext>
            </a:extLst>
          </p:cNvPr>
          <p:cNvSpPr txBox="1"/>
          <p:nvPr/>
        </p:nvSpPr>
        <p:spPr>
          <a:xfrm>
            <a:off x="855406" y="483747"/>
            <a:ext cx="9804728" cy="5776453"/>
          </a:xfrm>
          <a:prstGeom prst="rect">
            <a:avLst/>
          </a:prstGeom>
          <a:solidFill>
            <a:srgbClr val="CC99FF"/>
          </a:solidFill>
        </p:spPr>
        <p:txBody>
          <a:bodyPr wrap="square">
            <a:spAutoFit/>
          </a:bodyPr>
          <a:lstStyle/>
          <a:p>
            <a:pPr algn="justLow" rtl="1">
              <a:lnSpc>
                <a:spcPct val="115000"/>
              </a:lnSpc>
              <a:spcAft>
                <a:spcPts val="1000"/>
              </a:spcAft>
            </a:pPr>
            <a:r>
              <a:rPr lang="ar-IQ" sz="2400" dirty="0">
                <a:effectLst/>
                <a:latin typeface="Calibri" panose="020F0502020204030204" pitchFamily="34" charset="0"/>
                <a:ea typeface="Calibri" panose="020F0502020204030204" pitchFamily="34" charset="0"/>
              </a:rPr>
              <a:t>2-وفي قول البياتي : </a:t>
            </a:r>
            <a:endParaRPr lang="en-US" sz="2400" dirty="0">
              <a:effectLst/>
              <a:latin typeface="Calibri" panose="020F0502020204030204" pitchFamily="34" charset="0"/>
              <a:ea typeface="Calibri" panose="020F0502020204030204" pitchFamily="34" charset="0"/>
            </a:endParaRPr>
          </a:p>
          <a:p>
            <a:pPr algn="justLow" rtl="1">
              <a:lnSpc>
                <a:spcPct val="115000"/>
              </a:lnSpc>
              <a:spcAft>
                <a:spcPts val="1000"/>
              </a:spcAft>
            </a:pPr>
            <a:r>
              <a:rPr lang="ar-IQ" sz="2400" b="1" dirty="0">
                <a:effectLst/>
                <a:latin typeface="Calibri" panose="020F0502020204030204" pitchFamily="34" charset="0"/>
                <a:ea typeface="Calibri" panose="020F0502020204030204" pitchFamily="34" charset="0"/>
              </a:rPr>
              <a:t>(( لا مجد تحت الشمس </a:t>
            </a:r>
            <a:endParaRPr lang="en-US" sz="2400" dirty="0">
              <a:effectLst/>
              <a:latin typeface="Calibri" panose="020F0502020204030204" pitchFamily="34" charset="0"/>
              <a:ea typeface="Calibri" panose="020F0502020204030204" pitchFamily="34" charset="0"/>
            </a:endParaRPr>
          </a:p>
          <a:p>
            <a:pPr algn="justLow" rtl="1">
              <a:lnSpc>
                <a:spcPct val="115000"/>
              </a:lnSpc>
              <a:spcAft>
                <a:spcPts val="1000"/>
              </a:spcAft>
            </a:pPr>
            <a:r>
              <a:rPr lang="ar-IQ" sz="2400" b="1" dirty="0">
                <a:effectLst/>
                <a:latin typeface="Calibri" panose="020F0502020204030204" pitchFamily="34" charset="0"/>
                <a:ea typeface="Calibri" panose="020F0502020204030204" pitchFamily="34" charset="0"/>
              </a:rPr>
              <a:t>إلا مجد أبناء الحياة </a:t>
            </a:r>
            <a:endParaRPr lang="en-US" sz="2400" dirty="0">
              <a:effectLst/>
              <a:latin typeface="Calibri" panose="020F0502020204030204" pitchFamily="34" charset="0"/>
              <a:ea typeface="Calibri" panose="020F0502020204030204" pitchFamily="34" charset="0"/>
            </a:endParaRPr>
          </a:p>
          <a:p>
            <a:pPr algn="justLow" rtl="1">
              <a:lnSpc>
                <a:spcPct val="115000"/>
              </a:lnSpc>
              <a:spcAft>
                <a:spcPts val="1000"/>
              </a:spcAft>
            </a:pPr>
            <a:r>
              <a:rPr lang="ar-IQ" sz="2400" b="1" dirty="0">
                <a:effectLst/>
                <a:latin typeface="Calibri" panose="020F0502020204030204" pitchFamily="34" charset="0"/>
                <a:ea typeface="Calibri" panose="020F0502020204030204" pitchFamily="34" charset="0"/>
              </a:rPr>
              <a:t>والخبز والحرية الحمراء والغد والمصير </a:t>
            </a:r>
            <a:endParaRPr lang="en-US" sz="2400" dirty="0">
              <a:effectLst/>
              <a:latin typeface="Calibri" panose="020F0502020204030204" pitchFamily="34" charset="0"/>
              <a:ea typeface="Calibri" panose="020F0502020204030204" pitchFamily="34" charset="0"/>
            </a:endParaRPr>
          </a:p>
          <a:p>
            <a:pPr algn="justLow" rtl="1">
              <a:lnSpc>
                <a:spcPct val="115000"/>
              </a:lnSpc>
              <a:spcAft>
                <a:spcPts val="1000"/>
              </a:spcAft>
            </a:pPr>
            <a:r>
              <a:rPr lang="ar-IQ" sz="2400" b="1" dirty="0">
                <a:effectLst/>
                <a:latin typeface="Calibri" panose="020F0502020204030204" pitchFamily="34" charset="0"/>
                <a:ea typeface="Calibri" panose="020F0502020204030204" pitchFamily="34" charset="0"/>
              </a:rPr>
              <a:t>الموت للمستعمرين </a:t>
            </a:r>
            <a:endParaRPr lang="en-US" sz="2400" dirty="0">
              <a:effectLst/>
              <a:latin typeface="Calibri" panose="020F0502020204030204" pitchFamily="34" charset="0"/>
              <a:ea typeface="Calibri" panose="020F0502020204030204" pitchFamily="34" charset="0"/>
            </a:endParaRPr>
          </a:p>
          <a:p>
            <a:pPr algn="justLow" rtl="1">
              <a:lnSpc>
                <a:spcPct val="115000"/>
              </a:lnSpc>
              <a:spcAft>
                <a:spcPts val="1000"/>
              </a:spcAft>
            </a:pPr>
            <a:r>
              <a:rPr lang="ar-IQ" sz="2400" b="1" dirty="0">
                <a:effectLst/>
                <a:latin typeface="Calibri" panose="020F0502020204030204" pitchFamily="34" charset="0"/>
                <a:ea typeface="Calibri" panose="020F0502020204030204" pitchFamily="34" charset="0"/>
              </a:rPr>
              <a:t>يا أنتِ يا  ( </a:t>
            </a:r>
            <a:r>
              <a:rPr lang="ar-IQ" sz="2400" b="1" dirty="0" err="1">
                <a:effectLst/>
                <a:latin typeface="Calibri" panose="020F0502020204030204" pitchFamily="34" charset="0"/>
                <a:ea typeface="Calibri" panose="020F0502020204030204" pitchFamily="34" charset="0"/>
              </a:rPr>
              <a:t>لاؤوس</a:t>
            </a:r>
            <a:r>
              <a:rPr lang="ar-IQ" sz="2400" b="1" dirty="0">
                <a:effectLst/>
                <a:latin typeface="Calibri" panose="020F0502020204030204" pitchFamily="34" charset="0"/>
                <a:ea typeface="Calibri" panose="020F0502020204030204" pitchFamily="34" charset="0"/>
              </a:rPr>
              <a:t> ) يا غاب العبير </a:t>
            </a:r>
            <a:endParaRPr lang="en-US" sz="2400" dirty="0">
              <a:effectLst/>
              <a:latin typeface="Calibri" panose="020F0502020204030204" pitchFamily="34" charset="0"/>
              <a:ea typeface="Calibri" panose="020F0502020204030204" pitchFamily="34" charset="0"/>
            </a:endParaRPr>
          </a:p>
          <a:p>
            <a:pPr algn="justLow" rtl="1">
              <a:lnSpc>
                <a:spcPct val="115000"/>
              </a:lnSpc>
              <a:spcAft>
                <a:spcPts val="1000"/>
              </a:spcAft>
            </a:pPr>
            <a:r>
              <a:rPr lang="ar-IQ" sz="2400" b="1" dirty="0">
                <a:effectLst/>
                <a:latin typeface="Calibri" panose="020F0502020204030204" pitchFamily="34" charset="0"/>
                <a:ea typeface="Calibri" panose="020F0502020204030204" pitchFamily="34" charset="0"/>
              </a:rPr>
              <a:t>في قلب ماردنا </a:t>
            </a:r>
            <a:endParaRPr lang="en-US" sz="2400" dirty="0">
              <a:effectLst/>
              <a:latin typeface="Calibri" panose="020F0502020204030204" pitchFamily="34" charset="0"/>
              <a:ea typeface="Calibri" panose="020F0502020204030204" pitchFamily="34" charset="0"/>
            </a:endParaRPr>
          </a:p>
          <a:p>
            <a:pPr algn="justLow" rtl="1">
              <a:lnSpc>
                <a:spcPct val="115000"/>
              </a:lnSpc>
              <a:spcAft>
                <a:spcPts val="1000"/>
              </a:spcAft>
            </a:pPr>
            <a:r>
              <a:rPr lang="ar-IQ" sz="2400" b="1" dirty="0">
                <a:effectLst/>
                <a:latin typeface="Calibri" panose="020F0502020204030204" pitchFamily="34" charset="0"/>
                <a:ea typeface="Calibri" panose="020F0502020204030204" pitchFamily="34" charset="0"/>
              </a:rPr>
              <a:t>الموت للمستعمرين ))</a:t>
            </a:r>
            <a:r>
              <a:rPr lang="ar-IQ" sz="2400" dirty="0">
                <a:effectLst/>
                <a:latin typeface="Calibri" panose="020F0502020204030204" pitchFamily="34" charset="0"/>
                <a:ea typeface="Calibri" panose="020F0502020204030204" pitchFamily="34" charset="0"/>
              </a:rPr>
              <a:t> ديوان البياتي : 1 / 179 </a:t>
            </a:r>
            <a:endParaRPr lang="en-US" sz="2400" dirty="0">
              <a:effectLst/>
              <a:latin typeface="Calibri" panose="020F0502020204030204" pitchFamily="34" charset="0"/>
              <a:ea typeface="Calibri" panose="020F0502020204030204" pitchFamily="34" charset="0"/>
            </a:endParaRPr>
          </a:p>
          <a:p>
            <a:pPr algn="justLow" rtl="1">
              <a:lnSpc>
                <a:spcPct val="115000"/>
              </a:lnSpc>
              <a:spcAft>
                <a:spcPts val="1000"/>
              </a:spcAft>
            </a:pPr>
            <a:r>
              <a:rPr lang="ar-IQ" sz="2400" dirty="0">
                <a:effectLst/>
                <a:latin typeface="Calibri" panose="020F0502020204030204" pitchFamily="34" charset="0"/>
                <a:ea typeface="Calibri" panose="020F0502020204030204" pitchFamily="34" charset="0"/>
              </a:rPr>
              <a:t>في هذا النص يتجسد ذلك الصراع المرير بين قوى الخير ممثلة بالتيار المتصاعد لحركات التحرر العربي وقوى الشر الاستعمارية اذ تتجلى في شعره اليافطات السياسية فنجد لغة السياسة والشعارات السياسية، وهي بذلك تعد لافتات اعلامية ودعائية.</a:t>
            </a:r>
            <a:endParaRPr lang="en-US" sz="2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179000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95ADB72-5413-4E14-8DA0-2BBB38C60DB7}"/>
              </a:ext>
            </a:extLst>
          </p:cNvPr>
          <p:cNvSpPr>
            <a:spLocks noGrp="1"/>
          </p:cNvSpPr>
          <p:nvPr>
            <p:ph type="title"/>
          </p:nvPr>
        </p:nvSpPr>
        <p:spPr>
          <a:xfrm>
            <a:off x="1981200" y="2420888"/>
            <a:ext cx="8305800" cy="1872208"/>
          </a:xfrm>
          <a:solidFill>
            <a:srgbClr val="ED69BE"/>
          </a:solidFill>
        </p:spPr>
        <p:txBody>
          <a:bodyPr>
            <a:normAutofit/>
          </a:bodyPr>
          <a:lstStyle/>
          <a:p>
            <a:pPr algn="ctr"/>
            <a:r>
              <a:rPr lang="ar-IQ" sz="9600" dirty="0">
                <a:solidFill>
                  <a:schemeClr val="tx1"/>
                </a:solidFill>
              </a:rPr>
              <a:t>المرحلة الرابعة</a:t>
            </a:r>
          </a:p>
        </p:txBody>
      </p:sp>
    </p:spTree>
    <p:extLst>
      <p:ext uri="{BB962C8B-B14F-4D97-AF65-F5344CB8AC3E}">
        <p14:creationId xmlns:p14="http://schemas.microsoft.com/office/powerpoint/2010/main" val="29735056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4CCAB08-8991-4489-B44B-32F2CB507B25}"/>
              </a:ext>
            </a:extLst>
          </p:cNvPr>
          <p:cNvSpPr txBox="1"/>
          <p:nvPr/>
        </p:nvSpPr>
        <p:spPr>
          <a:xfrm>
            <a:off x="1067782" y="973394"/>
            <a:ext cx="9863723" cy="5078313"/>
          </a:xfrm>
          <a:prstGeom prst="rect">
            <a:avLst/>
          </a:prstGeom>
          <a:solidFill>
            <a:schemeClr val="tx2"/>
          </a:solidFill>
        </p:spPr>
        <p:txBody>
          <a:bodyPr wrap="square">
            <a:spAutoFit/>
          </a:bodyPr>
          <a:lstStyle/>
          <a:p>
            <a:r>
              <a:rPr lang="ar-IQ" sz="3600" dirty="0">
                <a:solidFill>
                  <a:schemeClr val="bg1"/>
                </a:solidFill>
              </a:rPr>
              <a:t>3-ومن ذلك ايضا قول نازك الملائكة في قصيدتها (تحية الى الجمهورية العراقية) التي نظمتها في الرابع عشر من تموز 1958 : </a:t>
            </a:r>
          </a:p>
          <a:p>
            <a:r>
              <a:rPr lang="ar-IQ" sz="3600" dirty="0">
                <a:solidFill>
                  <a:schemeClr val="bg1"/>
                </a:solidFill>
              </a:rPr>
              <a:t>(( السوق صحا يا ورد حذار </a:t>
            </a:r>
          </a:p>
          <a:p>
            <a:r>
              <a:rPr lang="ar-IQ" sz="3600" dirty="0">
                <a:solidFill>
                  <a:schemeClr val="bg1"/>
                </a:solidFill>
              </a:rPr>
              <a:t>من نغمته الصهيونية </a:t>
            </a:r>
          </a:p>
          <a:p>
            <a:r>
              <a:rPr lang="ar-IQ" sz="3600" dirty="0" err="1">
                <a:solidFill>
                  <a:schemeClr val="bg1"/>
                </a:solidFill>
              </a:rPr>
              <a:t>ومخالبه</a:t>
            </a:r>
            <a:r>
              <a:rPr lang="ar-IQ" sz="3600" dirty="0">
                <a:solidFill>
                  <a:schemeClr val="bg1"/>
                </a:solidFill>
              </a:rPr>
              <a:t> الأمريكية </a:t>
            </a:r>
          </a:p>
          <a:p>
            <a:r>
              <a:rPr lang="ar-IQ" sz="3600" dirty="0">
                <a:solidFill>
                  <a:schemeClr val="bg1"/>
                </a:solidFill>
              </a:rPr>
              <a:t>جمهوريتنا عشتِ سلمت من الطغيان )) ( ديوان نازك الملائكة : 2 / 453 ، وينظر : دير الملاك : 194)</a:t>
            </a:r>
          </a:p>
          <a:p>
            <a:r>
              <a:rPr lang="ar-IQ" sz="3600" dirty="0">
                <a:solidFill>
                  <a:schemeClr val="bg1"/>
                </a:solidFill>
              </a:rPr>
              <a:t>فالشاعرة تحذر من انقضاض قوى الشر على تلك الثورة الفتية التي ازاحت الظلم عن كاهل الشعب العراقي وحررته من نير الاستعمار البغيض . </a:t>
            </a:r>
          </a:p>
        </p:txBody>
      </p:sp>
    </p:spTree>
    <p:extLst>
      <p:ext uri="{BB962C8B-B14F-4D97-AF65-F5344CB8AC3E}">
        <p14:creationId xmlns:p14="http://schemas.microsoft.com/office/powerpoint/2010/main" val="4036465378"/>
      </p:ext>
    </p:extLst>
  </p:cSld>
  <p:clrMapOvr>
    <a:masterClrMapping/>
  </p:clrMapOvr>
  <p:transition spd="slow">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8137" y="112089"/>
            <a:ext cx="11397553" cy="1138574"/>
          </a:xfrm>
          <a:solidFill>
            <a:schemeClr val="tx2">
              <a:lumMod val="20000"/>
              <a:lumOff val="80000"/>
            </a:schemeClr>
          </a:solidFill>
        </p:spPr>
        <p:txBody>
          <a:bodyPr>
            <a:noAutofit/>
          </a:bodyPr>
          <a:lstStyle/>
          <a:p>
            <a:pPr algn="ctr"/>
            <a:r>
              <a:rPr lang="ar-IQ" sz="8000" dirty="0">
                <a:solidFill>
                  <a:srgbClr val="996633"/>
                </a:solidFill>
              </a:rPr>
              <a:t>المنهج النفسي</a:t>
            </a:r>
          </a:p>
        </p:txBody>
      </p:sp>
      <p:sp>
        <p:nvSpPr>
          <p:cNvPr id="3" name="عنصر نائب للمحتوى 2"/>
          <p:cNvSpPr>
            <a:spLocks noGrp="1"/>
          </p:cNvSpPr>
          <p:nvPr>
            <p:ph idx="1"/>
          </p:nvPr>
        </p:nvSpPr>
        <p:spPr>
          <a:xfrm>
            <a:off x="578137" y="1374550"/>
            <a:ext cx="11397553" cy="5616185"/>
          </a:xfrm>
          <a:solidFill>
            <a:srgbClr val="FFFF00"/>
          </a:solidFill>
        </p:spPr>
        <p:txBody>
          <a:bodyPr>
            <a:noAutofit/>
          </a:bodyPr>
          <a:lstStyle/>
          <a:p>
            <a:pPr algn="justLow" rtl="1">
              <a:lnSpc>
                <a:spcPct val="115000"/>
              </a:lnSpc>
              <a:spcAft>
                <a:spcPts val="1000"/>
              </a:spcAft>
            </a:pPr>
            <a:r>
              <a:rPr lang="ar-IQ" sz="2400" dirty="0">
                <a:effectLst/>
                <a:latin typeface="Calibri" panose="020F0502020204030204" pitchFamily="34" charset="0"/>
                <a:ea typeface="Calibri" panose="020F0502020204030204" pitchFamily="34" charset="0"/>
              </a:rPr>
              <a:t>ان ولادة المنهج النفسي الحقيقية هي في القرن العشرين على الرغم من وجود صدى في النقد العربي عند ابن قتيبة اذ جعل الشعر ينطلق عبر رغبات نفسية.</a:t>
            </a:r>
          </a:p>
          <a:p>
            <a:pPr algn="justLow" rtl="1">
              <a:lnSpc>
                <a:spcPct val="115000"/>
              </a:lnSpc>
              <a:spcAft>
                <a:spcPts val="1000"/>
              </a:spcAft>
            </a:pPr>
            <a:r>
              <a:rPr lang="ar-IQ" sz="2400" dirty="0">
                <a:effectLst/>
                <a:latin typeface="Calibri" panose="020F0502020204030204" pitchFamily="34" charset="0"/>
                <a:ea typeface="Calibri" panose="020F0502020204030204" pitchFamily="34" charset="0"/>
              </a:rPr>
              <a:t>أما في القرنين التاسع عشر والعشرين فكانت ولادته على يد العالم والطبيب النفساني ( فرويد ) من خلال اشاراته الى وجود غريزتين اساسيتين توجهان السلوك الانساني هما : </a:t>
            </a:r>
          </a:p>
          <a:p>
            <a:pPr algn="justLow" rtl="1">
              <a:lnSpc>
                <a:spcPct val="115000"/>
              </a:lnSpc>
              <a:spcAft>
                <a:spcPts val="1000"/>
              </a:spcAft>
            </a:pPr>
            <a:r>
              <a:rPr lang="ar-IQ" sz="2400" dirty="0">
                <a:effectLst/>
                <a:latin typeface="Calibri" panose="020F0502020204030204" pitchFamily="34" charset="0"/>
                <a:ea typeface="Calibri" panose="020F0502020204030204" pitchFamily="34" charset="0"/>
              </a:rPr>
              <a:t>الأولى غريزة الموت أو الفناء التي تمثل مختلف الرغبات التي تدفع الى العدوان والتدمير.</a:t>
            </a:r>
          </a:p>
          <a:p>
            <a:pPr algn="justLow" rtl="1">
              <a:lnSpc>
                <a:spcPct val="115000"/>
              </a:lnSpc>
              <a:spcAft>
                <a:spcPts val="1000"/>
              </a:spcAft>
            </a:pPr>
            <a:r>
              <a:rPr lang="ar-IQ" sz="2400" dirty="0">
                <a:effectLst/>
                <a:latin typeface="Calibri" panose="020F0502020204030204" pitchFamily="34" charset="0"/>
                <a:ea typeface="Calibri" panose="020F0502020204030204" pitchFamily="34" charset="0"/>
              </a:rPr>
              <a:t>والثانية غريزة الحب او الحياة وتمثل الحاجات </a:t>
            </a:r>
            <a:r>
              <a:rPr lang="ar-IQ" sz="2400" dirty="0" err="1">
                <a:effectLst/>
                <a:latin typeface="Calibri" panose="020F0502020204030204" pitchFamily="34" charset="0"/>
                <a:ea typeface="Calibri" panose="020F0502020204030204" pitchFamily="34" charset="0"/>
              </a:rPr>
              <a:t>البايلوجية</a:t>
            </a:r>
            <a:r>
              <a:rPr lang="ar-IQ" sz="2400" dirty="0">
                <a:effectLst/>
                <a:latin typeface="Calibri" panose="020F0502020204030204" pitchFamily="34" charset="0"/>
                <a:ea typeface="Calibri" panose="020F0502020204030204" pitchFamily="34" charset="0"/>
              </a:rPr>
              <a:t> التي تتيح للفرد الاستمرار في حياته والمحافظة على نوعه. </a:t>
            </a:r>
          </a:p>
          <a:p>
            <a:pPr algn="justLow" rtl="1">
              <a:lnSpc>
                <a:spcPct val="115000"/>
              </a:lnSpc>
              <a:spcAft>
                <a:spcPts val="1000"/>
              </a:spcAft>
            </a:pPr>
            <a:r>
              <a:rPr lang="ar-IQ" sz="2400" dirty="0">
                <a:effectLst/>
                <a:latin typeface="Calibri" panose="020F0502020204030204" pitchFamily="34" charset="0"/>
                <a:ea typeface="Calibri" panose="020F0502020204030204" pitchFamily="34" charset="0"/>
              </a:rPr>
              <a:t>ويصبح العمل الأدبي والفني اشباعاً لحاجة نفسية ما ويختلف مفهوم العملية الابداعية تبعا لنوع التحليل النفسي الذي يتبناه المحلل او الناقد فيرى فرويد عملية الابداع هي نوع من اللعب اثارته حادثة معينة.</a:t>
            </a:r>
          </a:p>
          <a:p>
            <a:pPr algn="justLow" rtl="1">
              <a:lnSpc>
                <a:spcPct val="115000"/>
              </a:lnSpc>
              <a:spcAft>
                <a:spcPts val="1000"/>
              </a:spcAft>
            </a:pPr>
            <a:r>
              <a:rPr lang="ar-IQ" sz="2400" dirty="0">
                <a:effectLst/>
                <a:latin typeface="Calibri" panose="020F0502020204030204" pitchFamily="34" charset="0"/>
                <a:ea typeface="Calibri" panose="020F0502020204030204" pitchFamily="34" charset="0"/>
              </a:rPr>
              <a:t>فالنماذج من النقد النفسي العربي كثيرة منها دراسة عباس محود العقاد في كتابه المشهور ( ابن الرومي حياته من شعره ) وهي دراسة معمقة لحياة الشاعر وشعره .</a:t>
            </a:r>
          </a:p>
        </p:txBody>
      </p:sp>
    </p:spTree>
    <p:extLst>
      <p:ext uri="{BB962C8B-B14F-4D97-AF65-F5344CB8AC3E}">
        <p14:creationId xmlns:p14="http://schemas.microsoft.com/office/powerpoint/2010/main" val="209832481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4CCAB08-8991-4489-B44B-32F2CB507B25}"/>
              </a:ext>
            </a:extLst>
          </p:cNvPr>
          <p:cNvSpPr txBox="1"/>
          <p:nvPr/>
        </p:nvSpPr>
        <p:spPr>
          <a:xfrm>
            <a:off x="1067782" y="973394"/>
            <a:ext cx="9863723" cy="5632311"/>
          </a:xfrm>
          <a:prstGeom prst="rect">
            <a:avLst/>
          </a:prstGeom>
          <a:solidFill>
            <a:srgbClr val="002060"/>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white"/>
                </a:solidFill>
                <a:effectLst/>
                <a:uLnTx/>
                <a:uFillTx/>
                <a:latin typeface="Constantia"/>
                <a:ea typeface="+mn-ea"/>
              </a:rPr>
              <a:t>أولاً : من ذلك قول </a:t>
            </a:r>
            <a:r>
              <a:rPr kumimoji="0" lang="ar-IQ" sz="3600" b="0" i="0" u="none" strike="noStrike" kern="1200" cap="none" spc="0" normalizeH="0" baseline="0" noProof="0" dirty="0" err="1">
                <a:ln>
                  <a:noFill/>
                </a:ln>
                <a:solidFill>
                  <a:prstClr val="white"/>
                </a:solidFill>
                <a:effectLst/>
                <a:uLnTx/>
                <a:uFillTx/>
                <a:latin typeface="Constantia"/>
                <a:ea typeface="+mn-ea"/>
              </a:rPr>
              <a:t>امريء</a:t>
            </a:r>
            <a:r>
              <a:rPr kumimoji="0" lang="ar-IQ" sz="3600" b="0" i="0" u="none" strike="noStrike" kern="1200" cap="none" spc="0" normalizeH="0" baseline="0" noProof="0" dirty="0">
                <a:ln>
                  <a:noFill/>
                </a:ln>
                <a:solidFill>
                  <a:prstClr val="white"/>
                </a:solidFill>
                <a:effectLst/>
                <a:uLnTx/>
                <a:uFillTx/>
                <a:latin typeface="Constantia"/>
                <a:ea typeface="+mn-ea"/>
              </a:rPr>
              <a:t> القيس في معلقته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white"/>
                </a:solidFill>
                <a:effectLst/>
                <a:uLnTx/>
                <a:uFillTx/>
                <a:latin typeface="Constantia"/>
                <a:ea typeface="+mn-ea"/>
              </a:rPr>
              <a:t>وليل كموج البحر أرخى سدوله           عليّ بأنواع الهموم         ليبتلي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white"/>
                </a:solidFill>
                <a:effectLst/>
                <a:uLnTx/>
                <a:uFillTx/>
                <a:latin typeface="Constantia"/>
                <a:ea typeface="+mn-ea"/>
              </a:rPr>
              <a:t>فقلت له لما      تمطى بصلبه            وأردف أعجازاً       وناء بكلكل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white"/>
                </a:solidFill>
                <a:effectLst/>
                <a:uLnTx/>
                <a:uFillTx/>
                <a:latin typeface="Constantia"/>
                <a:ea typeface="+mn-ea"/>
              </a:rPr>
              <a:t>ألا أيها الليل الطويل ألا انجلي           بصبح ، وما الإصباح منك بأمثل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prstClr val="white"/>
                </a:solidFill>
                <a:effectLst/>
                <a:uLnTx/>
                <a:uFillTx/>
                <a:latin typeface="Constantia"/>
                <a:ea typeface="+mn-ea"/>
              </a:rPr>
              <a:t>فهذه الصورة التي رسمها الشاعر لليل ليست مجرد صورة حرفية أمينة لليل ، لكنها صورة لليل الشاعر الطويل المليء بالهموم، إنّ ضخامة الهموم التي يعانيها الشاعر هي التي حولت الليل فجعلته كموج البحر الهدار، ومن خلال صورة الجمل الذي تمطى بصلبه وأردف أعجازه وناء بكلكله نحس بثقل الهموم على نفسه وكيف أنها انتشرت وامتدت في كل زاوية نفسية في اطمئنان وهدوء وكأنها وجدت هناك مكانها.</a:t>
            </a:r>
          </a:p>
        </p:txBody>
      </p:sp>
    </p:spTree>
    <p:extLst>
      <p:ext uri="{BB962C8B-B14F-4D97-AF65-F5344CB8AC3E}">
        <p14:creationId xmlns:p14="http://schemas.microsoft.com/office/powerpoint/2010/main" val="4068585431"/>
      </p:ext>
    </p:extLst>
  </p:cSld>
  <p:clrMapOvr>
    <a:masterClrMapping/>
  </p:clrMapOvr>
  <p:transition spd="slow">
    <p:randomBar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1079583" y="991092"/>
            <a:ext cx="9462564" cy="4401205"/>
          </a:xfrm>
          <a:prstGeom prst="rect">
            <a:avLst/>
          </a:prstGeom>
          <a:solidFill>
            <a:schemeClr val="accent4">
              <a:lumMod val="40000"/>
              <a:lumOff val="60000"/>
            </a:schemeClr>
          </a:solidFill>
        </p:spPr>
        <p:txBody>
          <a:bodyPr wrap="square">
            <a:spAutoFit/>
          </a:bodyPr>
          <a:lstStyle/>
          <a:p>
            <a:r>
              <a:rPr lang="ar-IQ" sz="4000" dirty="0"/>
              <a:t>ثانياً : ومن الصور التي ترسم موقف الشاعر النفسي على نحو مباشر قول أبي صخر الهذلي : </a:t>
            </a:r>
          </a:p>
          <a:p>
            <a:r>
              <a:rPr lang="ar-IQ" sz="4000" dirty="0"/>
              <a:t>أما والذي أبكى وأضحك والذي        أمات وأحيا والذي أمره الأمر </a:t>
            </a:r>
          </a:p>
          <a:p>
            <a:r>
              <a:rPr lang="ar-IQ" sz="4000" dirty="0"/>
              <a:t>لقد تركتني أحسد الوحش أن أرى      أليفين منها لا يروعهما الذعر </a:t>
            </a:r>
          </a:p>
          <a:p>
            <a:r>
              <a:rPr lang="ar-IQ" sz="4000" dirty="0"/>
              <a:t>فمحبوبة الشاعر قد تركته في وحشة فإذا تلفّت حوله وجد بين الوحوش ذاتها ألفة ، وإذا كل أليفين مستمتعان معاً بحياتهما في طمأنينة وهدوء .</a:t>
            </a:r>
          </a:p>
        </p:txBody>
      </p:sp>
    </p:spTree>
    <p:extLst>
      <p:ext uri="{BB962C8B-B14F-4D97-AF65-F5344CB8AC3E}">
        <p14:creationId xmlns:p14="http://schemas.microsoft.com/office/powerpoint/2010/main" val="3794864886"/>
      </p:ext>
    </p:extLst>
  </p:cSld>
  <p:clrMapOvr>
    <a:masterClrMapping/>
  </p:clrMapOvr>
  <p:transition spd="slow">
    <p:randomBar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788894" y="800846"/>
            <a:ext cx="10697883" cy="5078313"/>
          </a:xfrm>
          <a:prstGeom prst="rect">
            <a:avLst/>
          </a:prstGeom>
          <a:solidFill>
            <a:srgbClr val="EBA1D6"/>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5400" b="0" i="0" u="none" strike="noStrike" kern="1200" cap="none" spc="0" normalizeH="0" baseline="0" noProof="0" dirty="0">
                <a:ln>
                  <a:noFill/>
                </a:ln>
                <a:solidFill>
                  <a:prstClr val="black"/>
                </a:solidFill>
                <a:effectLst/>
                <a:uLnTx/>
                <a:uFillTx/>
                <a:latin typeface="Constantia"/>
                <a:ea typeface="+mn-ea"/>
              </a:rPr>
              <a:t>و قد تجلى في قصيدة السياب ( رئة تتمزق )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5400" b="0" i="0" u="none" strike="noStrike" kern="1200" cap="none" spc="0" normalizeH="0" baseline="0" noProof="0" dirty="0">
                <a:ln>
                  <a:noFill/>
                </a:ln>
                <a:solidFill>
                  <a:prstClr val="black"/>
                </a:solidFill>
                <a:effectLst/>
                <a:uLnTx/>
                <a:uFillTx/>
                <a:latin typeface="Constantia"/>
                <a:ea typeface="+mn-ea"/>
              </a:rPr>
              <a:t>(( الداء يثلج راحتيَّ ، ويطفئ الغد في خيالي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5400" b="0" i="0" u="none" strike="noStrike" kern="1200" cap="none" spc="0" normalizeH="0" baseline="0" noProof="0" dirty="0">
                <a:ln>
                  <a:noFill/>
                </a:ln>
                <a:solidFill>
                  <a:prstClr val="black"/>
                </a:solidFill>
                <a:effectLst/>
                <a:uLnTx/>
                <a:uFillTx/>
                <a:latin typeface="Constantia"/>
                <a:ea typeface="+mn-ea"/>
              </a:rPr>
              <a:t>ويشلّ أنفاسي ويطلقها كأنفاس الذبال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5400" b="0" i="0" u="none" strike="noStrike" kern="1200" cap="none" spc="0" normalizeH="0" baseline="0" noProof="0" dirty="0">
                <a:ln>
                  <a:noFill/>
                </a:ln>
                <a:solidFill>
                  <a:prstClr val="black"/>
                </a:solidFill>
                <a:effectLst/>
                <a:uLnTx/>
                <a:uFillTx/>
                <a:latin typeface="Constantia"/>
                <a:ea typeface="+mn-ea"/>
              </a:rPr>
              <a:t>تهتزُّ في رئتين يرقص فيهما شبح الزوال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5400" b="0" i="0" u="none" strike="noStrike" kern="1200" cap="none" spc="0" normalizeH="0" baseline="0" noProof="0" dirty="0">
                <a:ln>
                  <a:noFill/>
                </a:ln>
                <a:solidFill>
                  <a:prstClr val="black"/>
                </a:solidFill>
                <a:effectLst/>
                <a:uLnTx/>
                <a:uFillTx/>
                <a:latin typeface="Constantia"/>
                <a:ea typeface="+mn-ea"/>
              </a:rPr>
              <a:t>مشدودتين إلى ظلام القبر بالدّم والسعال )) ديوان السياب : 1 / 54 </a:t>
            </a:r>
          </a:p>
        </p:txBody>
      </p:sp>
    </p:spTree>
    <p:extLst>
      <p:ext uri="{BB962C8B-B14F-4D97-AF65-F5344CB8AC3E}">
        <p14:creationId xmlns:p14="http://schemas.microsoft.com/office/powerpoint/2010/main" val="18678937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788894" y="800846"/>
            <a:ext cx="10697883" cy="5078313"/>
          </a:xfrm>
          <a:prstGeom prst="rect">
            <a:avLst/>
          </a:prstGeom>
          <a:solidFill>
            <a:srgbClr val="CC6600"/>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5400" b="0" i="0" u="none" strike="noStrike" kern="1200" cap="none" spc="0" normalizeH="0" baseline="0" noProof="0" dirty="0">
                <a:ln>
                  <a:noFill/>
                </a:ln>
                <a:effectLst/>
                <a:uLnTx/>
                <a:uFillTx/>
                <a:latin typeface="Constantia"/>
                <a:ea typeface="+mn-ea"/>
              </a:rPr>
              <a:t>يرصد الناقد شبح الداء العضال الذي ألمّ بروح الشاعر إذ يثلج ذلك الداء راحتي السياب ويكمل الصورة بفعل من أفعال اليد وهو الشد وهو تعبير عما كان يعتلج في روح الشاعر من اضطراب إذ يحس الشاعر بدبيب الموت آتياً من خلال أنفاس واهنة تطلقها رئتين يحوم حولهما ذلك الشبح المرعب.</a:t>
            </a:r>
          </a:p>
        </p:txBody>
      </p:sp>
    </p:spTree>
    <p:extLst>
      <p:ext uri="{BB962C8B-B14F-4D97-AF65-F5344CB8AC3E}">
        <p14:creationId xmlns:p14="http://schemas.microsoft.com/office/powerpoint/2010/main" val="297713938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788894" y="800846"/>
            <a:ext cx="10697883" cy="5509200"/>
          </a:xfrm>
          <a:prstGeom prst="rect">
            <a:avLst/>
          </a:prstGeom>
          <a:solidFill>
            <a:srgbClr val="99CCFF"/>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400" b="0" i="0" u="none" strike="noStrike" kern="1200" cap="none" spc="0" normalizeH="0" baseline="0" noProof="0" dirty="0">
                <a:ln>
                  <a:noFill/>
                </a:ln>
                <a:solidFill>
                  <a:schemeClr val="accent1">
                    <a:lumMod val="50000"/>
                  </a:schemeClr>
                </a:solidFill>
                <a:effectLst/>
                <a:uLnTx/>
                <a:uFillTx/>
                <a:latin typeface="Constantia"/>
                <a:ea typeface="+mn-ea"/>
              </a:rPr>
              <a:t>ثم نجد اشارة الى تلك الذراع ( ذراع المنقذ ) في القصيدة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400" b="0" i="0" u="none" strike="noStrike" kern="1200" cap="none" spc="0" normalizeH="0" baseline="0" noProof="0" dirty="0">
                <a:ln>
                  <a:noFill/>
                </a:ln>
                <a:solidFill>
                  <a:schemeClr val="accent1">
                    <a:lumMod val="50000"/>
                  </a:schemeClr>
                </a:solidFill>
                <a:effectLst/>
                <a:uLnTx/>
                <a:uFillTx/>
                <a:latin typeface="Constantia"/>
                <a:ea typeface="+mn-ea"/>
              </a:rPr>
              <a:t>بالأمس كنت أصيحُ : خذني في الظلام إلى ذراعكْ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400" b="0" i="0" u="none" strike="noStrike" kern="1200" cap="none" spc="0" normalizeH="0" baseline="0" noProof="0" dirty="0">
                <a:ln>
                  <a:noFill/>
                </a:ln>
                <a:solidFill>
                  <a:schemeClr val="accent1">
                    <a:lumMod val="50000"/>
                  </a:schemeClr>
                </a:solidFill>
                <a:effectLst/>
                <a:uLnTx/>
                <a:uFillTx/>
                <a:latin typeface="Constantia"/>
                <a:ea typeface="+mn-ea"/>
              </a:rPr>
              <a:t>واعبرْ بي الأحقاف يطويهن ظلٌ من شراعكْ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400" b="0" i="0" u="none" strike="noStrike" kern="1200" cap="none" spc="0" normalizeH="0" baseline="0" noProof="0" dirty="0">
                <a:ln>
                  <a:noFill/>
                </a:ln>
                <a:solidFill>
                  <a:schemeClr val="accent1">
                    <a:lumMod val="50000"/>
                  </a:schemeClr>
                </a:solidFill>
                <a:effectLst/>
                <a:uLnTx/>
                <a:uFillTx/>
                <a:latin typeface="Constantia"/>
                <a:ea typeface="+mn-ea"/>
              </a:rPr>
              <a:t>اذ تظهر يد السياب نفسه وتمتد ضارعة في خشوع: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400" b="0" i="0" u="none" strike="noStrike" kern="1200" cap="none" spc="0" normalizeH="0" baseline="0" noProof="0" dirty="0">
                <a:ln>
                  <a:noFill/>
                </a:ln>
                <a:solidFill>
                  <a:schemeClr val="accent1">
                    <a:lumMod val="50000"/>
                  </a:schemeClr>
                </a:solidFill>
                <a:effectLst/>
                <a:uLnTx/>
                <a:uFillTx/>
                <a:latin typeface="Constantia"/>
                <a:ea typeface="+mn-ea"/>
              </a:rPr>
              <a:t>وغداً إذا ارتجف الشتاء على ابتسامات الربيع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400" b="0" i="0" u="none" strike="noStrike" kern="1200" cap="none" spc="0" normalizeH="0" baseline="0" noProof="0" dirty="0">
                <a:ln>
                  <a:noFill/>
                </a:ln>
                <a:solidFill>
                  <a:schemeClr val="accent1">
                    <a:lumMod val="50000"/>
                  </a:schemeClr>
                </a:solidFill>
                <a:effectLst/>
                <a:uLnTx/>
                <a:uFillTx/>
                <a:latin typeface="Constantia"/>
                <a:ea typeface="+mn-ea"/>
              </a:rPr>
              <a:t>وانحلّ كالظل الهزيل وذاب كاللحن السريع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400" b="0" i="0" u="none" strike="noStrike" kern="1200" cap="none" spc="0" normalizeH="0" baseline="0" noProof="0" dirty="0">
                <a:ln>
                  <a:noFill/>
                </a:ln>
                <a:solidFill>
                  <a:schemeClr val="accent1">
                    <a:lumMod val="50000"/>
                  </a:schemeClr>
                </a:solidFill>
                <a:effectLst/>
                <a:uLnTx/>
                <a:uFillTx/>
                <a:latin typeface="Constantia"/>
                <a:ea typeface="+mn-ea"/>
              </a:rPr>
              <a:t>وتفتحت بين السنابل –وهي تحلم بالقطيع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400" b="0" i="0" u="none" strike="noStrike" kern="1200" cap="none" spc="0" normalizeH="0" baseline="0" noProof="0" dirty="0">
                <a:ln>
                  <a:noFill/>
                </a:ln>
                <a:solidFill>
                  <a:schemeClr val="accent1">
                    <a:lumMod val="50000"/>
                  </a:schemeClr>
                </a:solidFill>
                <a:effectLst/>
                <a:uLnTx/>
                <a:uFillTx/>
                <a:latin typeface="Constantia"/>
                <a:ea typeface="+mn-ea"/>
              </a:rPr>
              <a:t>والناي زنبقة ، مددت يدي إليها في خشوع </a:t>
            </a:r>
          </a:p>
        </p:txBody>
      </p:sp>
    </p:spTree>
    <p:extLst>
      <p:ext uri="{BB962C8B-B14F-4D97-AF65-F5344CB8AC3E}">
        <p14:creationId xmlns:p14="http://schemas.microsoft.com/office/powerpoint/2010/main" val="35714435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8137" y="495546"/>
            <a:ext cx="11397553" cy="1321301"/>
          </a:xfrm>
          <a:solidFill>
            <a:schemeClr val="bg2">
              <a:lumMod val="25000"/>
            </a:schemeClr>
          </a:solidFill>
        </p:spPr>
        <p:txBody>
          <a:bodyPr>
            <a:noAutofit/>
          </a:bodyPr>
          <a:lstStyle/>
          <a:p>
            <a:pPr algn="ctr"/>
            <a:r>
              <a:rPr lang="ar-IQ" sz="8000" dirty="0">
                <a:solidFill>
                  <a:schemeClr val="bg1"/>
                </a:solidFill>
              </a:rPr>
              <a:t>المنهج </a:t>
            </a:r>
            <a:r>
              <a:rPr lang="ar-IQ" sz="8000" dirty="0" err="1">
                <a:solidFill>
                  <a:schemeClr val="bg1"/>
                </a:solidFill>
              </a:rPr>
              <a:t>الموضوعاتي</a:t>
            </a:r>
            <a:endParaRPr lang="ar-IQ" sz="8000" dirty="0">
              <a:solidFill>
                <a:schemeClr val="bg1"/>
              </a:solidFill>
            </a:endParaRPr>
          </a:p>
        </p:txBody>
      </p:sp>
      <p:sp>
        <p:nvSpPr>
          <p:cNvPr id="3" name="عنصر نائب للمحتوى 2"/>
          <p:cNvSpPr>
            <a:spLocks noGrp="1"/>
          </p:cNvSpPr>
          <p:nvPr>
            <p:ph idx="1"/>
          </p:nvPr>
        </p:nvSpPr>
        <p:spPr>
          <a:xfrm>
            <a:off x="578137" y="2103718"/>
            <a:ext cx="11397553" cy="4474063"/>
          </a:xfrm>
          <a:solidFill>
            <a:schemeClr val="bg1">
              <a:lumMod val="50000"/>
            </a:schemeClr>
          </a:solidFill>
        </p:spPr>
        <p:txBody>
          <a:bodyPr>
            <a:normAutofit fontScale="62500" lnSpcReduction="20000"/>
          </a:bodyPr>
          <a:lstStyle/>
          <a:p>
            <a:pPr algn="justLow" rtl="1">
              <a:lnSpc>
                <a:spcPct val="115000"/>
              </a:lnSpc>
              <a:spcAft>
                <a:spcPts val="1000"/>
              </a:spcAft>
            </a:pPr>
            <a:r>
              <a:rPr lang="ar-IQ" sz="6000" dirty="0">
                <a:solidFill>
                  <a:srgbClr val="FFFF00"/>
                </a:solidFill>
                <a:effectLst/>
                <a:latin typeface="Calibri" panose="020F0502020204030204" pitchFamily="34" charset="0"/>
                <a:ea typeface="Calibri" panose="020F0502020204030204" pitchFamily="34" charset="0"/>
              </a:rPr>
              <a:t>من المناهج النقدية المستحدثة في النقد الأدبي فهو يتطرق الى الموضوعات أو  (الثيمات) التي تحتوي عليها النصوص الأدبية.</a:t>
            </a:r>
          </a:p>
          <a:p>
            <a:pPr algn="justLow" rtl="1">
              <a:lnSpc>
                <a:spcPct val="115000"/>
              </a:lnSpc>
              <a:spcAft>
                <a:spcPts val="1000"/>
              </a:spcAft>
            </a:pPr>
            <a:r>
              <a:rPr lang="ar-IQ" sz="6000" dirty="0">
                <a:solidFill>
                  <a:srgbClr val="FFFF00"/>
                </a:solidFill>
                <a:effectLst/>
                <a:latin typeface="Calibri" panose="020F0502020204030204" pitchFamily="34" charset="0"/>
                <a:ea typeface="Calibri" panose="020F0502020204030204" pitchFamily="34" charset="0"/>
              </a:rPr>
              <a:t>وهو يعني تعارض القيم الموضوعية مع القيم الذاتية، وتستهدف موضوعية النص وصف طرق التعبير (الشخص ، الزمن ، الفضاء).</a:t>
            </a:r>
          </a:p>
          <a:p>
            <a:pPr algn="justLow" rtl="1">
              <a:lnSpc>
                <a:spcPct val="115000"/>
              </a:lnSpc>
              <a:spcAft>
                <a:spcPts val="1000"/>
              </a:spcAft>
            </a:pPr>
            <a:r>
              <a:rPr lang="ar-IQ" sz="6000" dirty="0">
                <a:solidFill>
                  <a:srgbClr val="FFFF00"/>
                </a:solidFill>
                <a:effectLst/>
                <a:latin typeface="Calibri" panose="020F0502020204030204" pitchFamily="34" charset="0"/>
                <a:ea typeface="Calibri" panose="020F0502020204030204" pitchFamily="34" charset="0"/>
              </a:rPr>
              <a:t>ويمكن تعريفه بأنه اتجاه نقدي ينطلق من الموضوع في دراسة الأدب وتذوقه كما ينطلق المنهج الأسلوبي من الأسلوبية والبنيوية من البنية والواقعية من الواقع. </a:t>
            </a:r>
          </a:p>
        </p:txBody>
      </p:sp>
    </p:spTree>
    <p:extLst>
      <p:ext uri="{BB962C8B-B14F-4D97-AF65-F5344CB8AC3E}">
        <p14:creationId xmlns:p14="http://schemas.microsoft.com/office/powerpoint/2010/main" val="273243160"/>
      </p:ext>
    </p:extLst>
  </p:cSld>
  <p:clrMapOvr>
    <a:masterClrMapping/>
  </p:clrMapOvr>
  <p:transition spd="slow">
    <p:comb/>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21FE1804-0BE4-48F1-9AE0-94E1673F13BC}"/>
              </a:ext>
            </a:extLst>
          </p:cNvPr>
          <p:cNvSpPr txBox="1"/>
          <p:nvPr/>
        </p:nvSpPr>
        <p:spPr>
          <a:xfrm>
            <a:off x="705225" y="782918"/>
            <a:ext cx="10877176" cy="5509200"/>
          </a:xfrm>
          <a:prstGeom prst="rect">
            <a:avLst/>
          </a:prstGeom>
          <a:solidFill>
            <a:srgbClr val="F54DD1"/>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chemeClr val="bg1"/>
                </a:solidFill>
                <a:effectLst/>
                <a:uLnTx/>
                <a:uFillTx/>
                <a:latin typeface="Constantia"/>
                <a:ea typeface="+mn-ea"/>
              </a:rPr>
              <a:t>فمثلا نجد صدى هذا المنهج لقصيدة الشاعر عبد الوهاب البياتي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chemeClr val="bg1"/>
                </a:solidFill>
                <a:effectLst/>
                <a:uLnTx/>
                <a:uFillTx/>
                <a:latin typeface="Constantia"/>
                <a:ea typeface="+mn-ea"/>
              </a:rPr>
              <a:t>(( عمال مرسيليا الصغارْ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chemeClr val="bg1"/>
                </a:solidFill>
                <a:effectLst/>
                <a:uLnTx/>
                <a:uFillTx/>
                <a:latin typeface="Constantia"/>
                <a:ea typeface="+mn-ea"/>
              </a:rPr>
              <a:t>يا أيها المتألقونَ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chemeClr val="bg1"/>
                </a:solidFill>
                <a:effectLst/>
                <a:uLnTx/>
                <a:uFillTx/>
                <a:latin typeface="Constantia"/>
                <a:ea typeface="+mn-ea"/>
              </a:rPr>
              <a:t>أ تسمعونْ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chemeClr val="bg1"/>
                </a:solidFill>
                <a:effectLst/>
                <a:uLnTx/>
                <a:uFillTx/>
                <a:latin typeface="Constantia"/>
                <a:ea typeface="+mn-ea"/>
              </a:rPr>
              <a:t>أنّات شعبي المستباحِ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chemeClr val="bg1"/>
                </a:solidFill>
                <a:effectLst/>
                <a:uLnTx/>
                <a:uFillTx/>
                <a:latin typeface="Constantia"/>
                <a:ea typeface="+mn-ea"/>
              </a:rPr>
              <a:t>وتمتماتْ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chemeClr val="bg1"/>
                </a:solidFill>
                <a:effectLst/>
                <a:uLnTx/>
                <a:uFillTx/>
                <a:latin typeface="Constantia"/>
                <a:ea typeface="+mn-ea"/>
              </a:rPr>
              <a:t>أطفاله الكسّاء والمتسولينَ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chemeClr val="bg1"/>
                </a:solidFill>
                <a:effectLst/>
                <a:uLnTx/>
                <a:uFillTx/>
                <a:latin typeface="Constantia"/>
                <a:ea typeface="+mn-ea"/>
              </a:rPr>
              <a:t>أ تسمعونْ؟</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chemeClr val="bg1"/>
                </a:solidFill>
                <a:effectLst/>
                <a:uLnTx/>
                <a:uFillTx/>
                <a:latin typeface="Constantia"/>
                <a:ea typeface="+mn-ea"/>
              </a:rPr>
              <a:t>شعراءنا البسطاء إذ يتحدثونَ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chemeClr val="bg1"/>
                </a:solidFill>
                <a:effectLst/>
                <a:uLnTx/>
                <a:uFillTx/>
                <a:latin typeface="Constantia"/>
                <a:ea typeface="+mn-ea"/>
              </a:rPr>
              <a:t>عن السلام وعن نضالْ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200" b="0" i="0" u="none" strike="noStrike" kern="1200" cap="none" spc="0" normalizeH="0" baseline="0" noProof="0" dirty="0">
                <a:ln>
                  <a:noFill/>
                </a:ln>
                <a:solidFill>
                  <a:schemeClr val="bg1"/>
                </a:solidFill>
                <a:effectLst/>
                <a:uLnTx/>
                <a:uFillTx/>
                <a:latin typeface="Constantia"/>
                <a:ea typeface="+mn-ea"/>
              </a:rPr>
              <a:t>عمال عالمنا الجياع المتعبين )) ديوان البياتي ( المجموعة الكاملة : 1 / 281-282</a:t>
            </a:r>
          </a:p>
        </p:txBody>
      </p:sp>
    </p:spTree>
    <p:extLst>
      <p:ext uri="{BB962C8B-B14F-4D97-AF65-F5344CB8AC3E}">
        <p14:creationId xmlns:p14="http://schemas.microsoft.com/office/powerpoint/2010/main" val="2134279749"/>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908423" y="567766"/>
            <a:ext cx="10578353" cy="6001643"/>
          </a:xfrm>
          <a:prstGeom prst="rect">
            <a:avLst/>
          </a:prstGeom>
          <a:solidFill>
            <a:srgbClr val="99FF66"/>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800" b="0" i="0" u="none" strike="noStrike" kern="1200" cap="none" spc="0" normalizeH="0" baseline="0" noProof="0" dirty="0">
                <a:ln>
                  <a:noFill/>
                </a:ln>
                <a:effectLst/>
                <a:uLnTx/>
                <a:uFillTx/>
                <a:latin typeface="Constantia"/>
                <a:ea typeface="+mn-ea"/>
              </a:rPr>
              <a:t>فالنص يتحدث عن مهاجمة البياتي للعدو الفرنسي بصورة غير مباشرة وذلك بلجوء الشاعر إلى الرمز حين استعار رموزاً عالمية ووظفها ضمن النسيج الشعري معبراً من خلالها عن غطرسة المعتدين وتعسفهم وجبروتهم فالشاعر يجمع بين التعبير عن مأساة عمال ( مرسيليا ) ومأساة الجزائر.</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800" b="0" i="0" u="none" strike="noStrike" kern="1200" cap="none" spc="0" normalizeH="0" baseline="0" noProof="0" dirty="0">
                <a:ln>
                  <a:noFill/>
                </a:ln>
                <a:effectLst/>
                <a:uLnTx/>
                <a:uFillTx/>
                <a:latin typeface="Constantia"/>
                <a:ea typeface="+mn-ea"/>
              </a:rPr>
              <a:t>فالمنهج </a:t>
            </a:r>
            <a:r>
              <a:rPr kumimoji="0" lang="ar-IQ" sz="4800" b="0" i="0" u="none" strike="noStrike" kern="1200" cap="none" spc="0" normalizeH="0" baseline="0" noProof="0" dirty="0" err="1">
                <a:ln>
                  <a:noFill/>
                </a:ln>
                <a:effectLst/>
                <a:uLnTx/>
                <a:uFillTx/>
                <a:latin typeface="Constantia"/>
                <a:ea typeface="+mn-ea"/>
              </a:rPr>
              <a:t>الموضوعاتي</a:t>
            </a:r>
            <a:r>
              <a:rPr kumimoji="0" lang="ar-IQ" sz="4800" b="0" i="0" u="none" strike="noStrike" kern="1200" cap="none" spc="0" normalizeH="0" baseline="0" noProof="0" dirty="0">
                <a:ln>
                  <a:noFill/>
                </a:ln>
                <a:effectLst/>
                <a:uLnTx/>
                <a:uFillTx/>
                <a:latin typeface="Constantia"/>
                <a:ea typeface="+mn-ea"/>
              </a:rPr>
              <a:t> يرصد أي موضوع ويحلله جزءاً من العمل الفني بشكل مستقل  إلا أنه لا ينظر إلى العمل الأدبي نظرة شاملة.</a:t>
            </a:r>
          </a:p>
        </p:txBody>
      </p:sp>
    </p:spTree>
    <p:extLst>
      <p:ext uri="{BB962C8B-B14F-4D97-AF65-F5344CB8AC3E}">
        <p14:creationId xmlns:p14="http://schemas.microsoft.com/office/powerpoint/2010/main" val="1419544516"/>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81200" y="764704"/>
            <a:ext cx="8229600" cy="1368152"/>
          </a:xfrm>
          <a:solidFill>
            <a:srgbClr val="FF0000"/>
          </a:solidFill>
        </p:spPr>
        <p:txBody>
          <a:bodyPr>
            <a:noAutofit/>
          </a:bodyPr>
          <a:lstStyle/>
          <a:p>
            <a:pPr algn="ctr"/>
            <a:r>
              <a:rPr lang="ar-IQ" sz="8000" dirty="0">
                <a:solidFill>
                  <a:schemeClr val="bg1"/>
                </a:solidFill>
              </a:rPr>
              <a:t>التطبيقات الأدبية</a:t>
            </a:r>
          </a:p>
        </p:txBody>
      </p:sp>
      <p:sp>
        <p:nvSpPr>
          <p:cNvPr id="3" name="عنصر نائب للمحتوى 2"/>
          <p:cNvSpPr>
            <a:spLocks noGrp="1"/>
          </p:cNvSpPr>
          <p:nvPr>
            <p:ph idx="1"/>
          </p:nvPr>
        </p:nvSpPr>
        <p:spPr>
          <a:xfrm>
            <a:off x="1981200" y="2564904"/>
            <a:ext cx="8229600" cy="3024336"/>
          </a:xfrm>
          <a:solidFill>
            <a:schemeClr val="tx2">
              <a:lumMod val="60000"/>
              <a:lumOff val="40000"/>
            </a:schemeClr>
          </a:solidFill>
        </p:spPr>
        <p:txBody>
          <a:bodyPr>
            <a:normAutofit/>
          </a:bodyPr>
          <a:lstStyle/>
          <a:p>
            <a:pPr algn="ctr"/>
            <a:r>
              <a:rPr lang="ar-IQ" sz="6000" dirty="0"/>
              <a:t>مدرِّسة المادة:</a:t>
            </a:r>
          </a:p>
          <a:p>
            <a:pPr algn="ctr"/>
            <a:r>
              <a:rPr lang="ar-IQ" sz="6000" dirty="0"/>
              <a:t>م. رؤى عبد الامير رحمة</a:t>
            </a:r>
          </a:p>
        </p:txBody>
      </p:sp>
    </p:spTree>
    <p:extLst>
      <p:ext uri="{BB962C8B-B14F-4D97-AF65-F5344CB8AC3E}">
        <p14:creationId xmlns:p14="http://schemas.microsoft.com/office/powerpoint/2010/main" val="23998743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908423" y="567766"/>
            <a:ext cx="10578353" cy="5909310"/>
          </a:xfrm>
          <a:prstGeom prst="rect">
            <a:avLst/>
          </a:prstGeom>
          <a:solidFill>
            <a:srgbClr val="7030A0"/>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5400" b="0" i="0" u="none" strike="noStrike" kern="1200" cap="none" spc="0" normalizeH="0" baseline="0" noProof="0" dirty="0">
                <a:ln>
                  <a:noFill/>
                </a:ln>
                <a:solidFill>
                  <a:schemeClr val="bg1"/>
                </a:solidFill>
                <a:effectLst/>
                <a:uLnTx/>
                <a:uFillTx/>
                <a:latin typeface="Constantia"/>
                <a:ea typeface="+mn-ea"/>
              </a:rPr>
              <a:t>واذا نظرنا الى الخطاب القرآني في ضوء هذا المنهج  مثلا في قوله تعالى (( </a:t>
            </a:r>
            <a:r>
              <a:rPr kumimoji="0" lang="ar-IQ" sz="5400" b="0" i="0" u="none" strike="noStrike" kern="1200" cap="none" spc="0" normalizeH="0" baseline="0" noProof="0" dirty="0" err="1">
                <a:ln>
                  <a:noFill/>
                </a:ln>
                <a:solidFill>
                  <a:schemeClr val="bg1"/>
                </a:solidFill>
                <a:effectLst/>
                <a:uLnTx/>
                <a:uFillTx/>
                <a:latin typeface="Constantia"/>
                <a:ea typeface="+mn-ea"/>
              </a:rPr>
              <a:t>خذوه</a:t>
            </a:r>
            <a:r>
              <a:rPr kumimoji="0" lang="ar-IQ" sz="5400" b="0" i="0" u="none" strike="noStrike" kern="1200" cap="none" spc="0" normalizeH="0" baseline="0" noProof="0" dirty="0">
                <a:ln>
                  <a:noFill/>
                </a:ln>
                <a:solidFill>
                  <a:schemeClr val="bg1"/>
                </a:solidFill>
                <a:effectLst/>
                <a:uLnTx/>
                <a:uFillTx/>
                <a:latin typeface="Constantia"/>
                <a:ea typeface="+mn-ea"/>
              </a:rPr>
              <a:t> ، فغلّوه ، ثم الجحيم صلّوه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5400" b="0" i="0" u="none" strike="noStrike" kern="1200" cap="none" spc="0" normalizeH="0" baseline="0" noProof="0" dirty="0">
                <a:ln>
                  <a:noFill/>
                </a:ln>
                <a:solidFill>
                  <a:schemeClr val="bg1"/>
                </a:solidFill>
                <a:effectLst/>
                <a:uLnTx/>
                <a:uFillTx/>
                <a:latin typeface="Constantia"/>
                <a:ea typeface="+mn-ea"/>
              </a:rPr>
              <a:t>تبدو </a:t>
            </a:r>
            <a:r>
              <a:rPr kumimoji="0" lang="ar-IQ" sz="5400" b="0" i="0" u="none" strike="noStrike" kern="1200" cap="none" spc="0" normalizeH="0" baseline="0" noProof="0" dirty="0" err="1">
                <a:ln>
                  <a:noFill/>
                </a:ln>
                <a:solidFill>
                  <a:schemeClr val="bg1"/>
                </a:solidFill>
                <a:effectLst/>
                <a:uLnTx/>
                <a:uFillTx/>
                <a:latin typeface="Constantia"/>
                <a:ea typeface="+mn-ea"/>
              </a:rPr>
              <a:t>ثيمة</a:t>
            </a:r>
            <a:r>
              <a:rPr kumimoji="0" lang="ar-IQ" sz="5400" b="0" i="0" u="none" strike="noStrike" kern="1200" cap="none" spc="0" normalizeH="0" baseline="0" noProof="0" dirty="0">
                <a:ln>
                  <a:noFill/>
                </a:ln>
                <a:solidFill>
                  <a:schemeClr val="bg1"/>
                </a:solidFill>
                <a:effectLst/>
                <a:uLnTx/>
                <a:uFillTx/>
                <a:latin typeface="Constantia"/>
                <a:ea typeface="+mn-ea"/>
              </a:rPr>
              <a:t> النص تدور حول ما يؤول اليه المذنب من عقوبة محتومة في المستقبل يوم الحساب تتراوح زمنيا بين الغل وهو وضعه في القيد للمساءلة وهي فترة أولى،  وتطبيق العقوبة في صلِّه في الجحيم التي بعد ذلك كعقوبة نهائية للجريمة.</a:t>
            </a:r>
          </a:p>
        </p:txBody>
      </p:sp>
    </p:spTree>
    <p:extLst>
      <p:ext uri="{BB962C8B-B14F-4D97-AF65-F5344CB8AC3E}">
        <p14:creationId xmlns:p14="http://schemas.microsoft.com/office/powerpoint/2010/main" val="181791795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908423" y="788894"/>
            <a:ext cx="10500659" cy="5251631"/>
          </a:xfrm>
          <a:prstGeom prst="rect">
            <a:avLst/>
          </a:prstGeom>
          <a:solidFill>
            <a:schemeClr val="bg2">
              <a:lumMod val="50000"/>
            </a:schemeClr>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5400" b="0" i="0" u="none" strike="noStrike" kern="1200" cap="none" spc="0" normalizeH="0" baseline="0" noProof="0" dirty="0">
                <a:ln>
                  <a:noFill/>
                </a:ln>
                <a:solidFill>
                  <a:srgbClr val="FFFF00"/>
                </a:solidFill>
                <a:effectLst/>
                <a:uLnTx/>
                <a:uFillTx/>
                <a:latin typeface="Constantia"/>
                <a:ea typeface="+mn-ea"/>
              </a:rPr>
              <a:t>وأيضا لو نظرنا إلى الخطاب الشعري على مستوى الشعر العمودي مثلاً قول أبي فراس الحمداني: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5400" b="0" i="0" u="none" strike="noStrike" kern="1200" cap="none" spc="0" normalizeH="0" baseline="0" noProof="0" dirty="0">
                <a:ln>
                  <a:noFill/>
                </a:ln>
                <a:solidFill>
                  <a:srgbClr val="FFFF00"/>
                </a:solidFill>
                <a:effectLst/>
                <a:uLnTx/>
                <a:uFillTx/>
                <a:latin typeface="Constantia"/>
                <a:ea typeface="+mn-ea"/>
              </a:rPr>
              <a:t>وأفعالنا للراغبين كرامة          وأموالنا للطالبين نهاب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5400" b="0" i="0" u="none" strike="noStrike" kern="1200" cap="none" spc="0" normalizeH="0" baseline="0" noProof="0" dirty="0">
                <a:ln>
                  <a:noFill/>
                </a:ln>
                <a:solidFill>
                  <a:srgbClr val="FFFF00"/>
                </a:solidFill>
                <a:effectLst/>
                <a:uLnTx/>
                <a:uFillTx/>
                <a:latin typeface="Constantia"/>
                <a:ea typeface="+mn-ea"/>
              </a:rPr>
              <a:t>تتجلى </a:t>
            </a:r>
            <a:r>
              <a:rPr kumimoji="0" lang="ar-IQ" sz="5400" b="0" i="0" u="none" strike="noStrike" kern="1200" cap="none" spc="0" normalizeH="0" baseline="0" noProof="0" dirty="0" err="1">
                <a:ln>
                  <a:noFill/>
                </a:ln>
                <a:solidFill>
                  <a:srgbClr val="FFFF00"/>
                </a:solidFill>
                <a:effectLst/>
                <a:uLnTx/>
                <a:uFillTx/>
                <a:latin typeface="Constantia"/>
                <a:ea typeface="+mn-ea"/>
              </a:rPr>
              <a:t>ثيمة</a:t>
            </a:r>
            <a:r>
              <a:rPr kumimoji="0" lang="ar-IQ" sz="5400" b="0" i="0" u="none" strike="noStrike" kern="1200" cap="none" spc="0" normalizeH="0" baseline="0" noProof="0" dirty="0">
                <a:ln>
                  <a:noFill/>
                </a:ln>
                <a:solidFill>
                  <a:srgbClr val="FFFF00"/>
                </a:solidFill>
                <a:effectLst/>
                <a:uLnTx/>
                <a:uFillTx/>
                <a:latin typeface="Constantia"/>
                <a:ea typeface="+mn-ea"/>
              </a:rPr>
              <a:t> النص حول موقفين: موقف الفعل البطولي من الشجاعة وبذل النفس، وموقف الفعل الانساني من السخاء وبذل المال.</a:t>
            </a:r>
          </a:p>
        </p:txBody>
      </p:sp>
    </p:spTree>
    <p:extLst>
      <p:ext uri="{BB962C8B-B14F-4D97-AF65-F5344CB8AC3E}">
        <p14:creationId xmlns:p14="http://schemas.microsoft.com/office/powerpoint/2010/main" val="1080755069"/>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8137" y="388472"/>
            <a:ext cx="11397553" cy="1099669"/>
          </a:xfrm>
          <a:solidFill>
            <a:srgbClr val="FCFBE0"/>
          </a:solidFill>
        </p:spPr>
        <p:txBody>
          <a:bodyPr>
            <a:noAutofit/>
          </a:bodyPr>
          <a:lstStyle/>
          <a:p>
            <a:pPr algn="ctr"/>
            <a:r>
              <a:rPr lang="ar-IQ" sz="7200" dirty="0">
                <a:solidFill>
                  <a:srgbClr val="8A4C59"/>
                </a:solidFill>
              </a:rPr>
              <a:t>مراجعة في المناهج السياقية</a:t>
            </a:r>
          </a:p>
        </p:txBody>
      </p:sp>
      <p:sp>
        <p:nvSpPr>
          <p:cNvPr id="3" name="عنصر نائب للمحتوى 2"/>
          <p:cNvSpPr>
            <a:spLocks noGrp="1"/>
          </p:cNvSpPr>
          <p:nvPr>
            <p:ph idx="1"/>
          </p:nvPr>
        </p:nvSpPr>
        <p:spPr>
          <a:xfrm>
            <a:off x="578137" y="1757082"/>
            <a:ext cx="11397553" cy="4820700"/>
          </a:xfrm>
          <a:solidFill>
            <a:srgbClr val="8A4C59"/>
          </a:solidFill>
        </p:spPr>
        <p:txBody>
          <a:bodyPr>
            <a:noAutofit/>
          </a:bodyPr>
          <a:lstStyle/>
          <a:p>
            <a:pPr algn="justLow" rtl="1">
              <a:lnSpc>
                <a:spcPct val="115000"/>
              </a:lnSpc>
              <a:spcAft>
                <a:spcPts val="1000"/>
              </a:spcAft>
            </a:pPr>
            <a:r>
              <a:rPr lang="ar-IQ" sz="3200" dirty="0">
                <a:solidFill>
                  <a:srgbClr val="FDFDCF"/>
                </a:solidFill>
                <a:effectLst/>
                <a:latin typeface="Calibri" panose="020F0502020204030204" pitchFamily="34" charset="0"/>
                <a:ea typeface="Calibri" panose="020F0502020204030204" pitchFamily="34" charset="0"/>
              </a:rPr>
              <a:t>مما نجده في الشعر العربي من أبيات على الرغم من  قلته في البيتين والثلاثة أو أكثر فهو وصف لكل حدث خاص أو مناسبة شخصية، وهذا يعود إلى فضل ملكة الشعراء في خلق الكلمات، واستنباط المعاني، ورسم الصورة الشعرية عندما يعانون من أمر ما ويعيشون في تجربة شعرية </a:t>
            </a:r>
            <a:r>
              <a:rPr lang="ar-IQ" sz="3200" dirty="0" err="1">
                <a:solidFill>
                  <a:srgbClr val="FDFDCF"/>
                </a:solidFill>
                <a:effectLst/>
                <a:latin typeface="Calibri" panose="020F0502020204030204" pitchFamily="34" charset="0"/>
                <a:ea typeface="Calibri" panose="020F0502020204030204" pitchFamily="34" charset="0"/>
              </a:rPr>
              <a:t>مائزة</a:t>
            </a:r>
            <a:r>
              <a:rPr lang="ar-IQ" sz="3200" dirty="0">
                <a:solidFill>
                  <a:srgbClr val="FDFDCF"/>
                </a:solidFill>
                <a:effectLst/>
                <a:latin typeface="Calibri" panose="020F0502020204030204" pitchFamily="34" charset="0"/>
                <a:ea typeface="Calibri" panose="020F0502020204030204" pitchFamily="34" charset="0"/>
              </a:rPr>
              <a:t>، ومن ذلك قول الشاعر الشريف المرتضى:</a:t>
            </a:r>
          </a:p>
          <a:p>
            <a:pPr algn="justLow" rtl="1">
              <a:lnSpc>
                <a:spcPct val="115000"/>
              </a:lnSpc>
              <a:spcAft>
                <a:spcPts val="1000"/>
              </a:spcAft>
            </a:pPr>
            <a:r>
              <a:rPr lang="ar-IQ" sz="3200" dirty="0">
                <a:solidFill>
                  <a:srgbClr val="FDFDCF"/>
                </a:solidFill>
                <a:effectLst/>
                <a:latin typeface="Calibri" panose="020F0502020204030204" pitchFamily="34" charset="0"/>
                <a:ea typeface="Calibri" panose="020F0502020204030204" pitchFamily="34" charset="0"/>
              </a:rPr>
              <a:t>وداوِ الداءَ قبلَ    تقولُ فيه    *  طَبيبُ الداءِ أعيا فاستطارا</a:t>
            </a:r>
          </a:p>
          <a:p>
            <a:pPr algn="justLow" rtl="1">
              <a:lnSpc>
                <a:spcPct val="115000"/>
              </a:lnSpc>
              <a:spcAft>
                <a:spcPts val="1000"/>
              </a:spcAft>
            </a:pPr>
            <a:r>
              <a:rPr lang="ar-IQ" sz="3200" dirty="0">
                <a:solidFill>
                  <a:srgbClr val="FDFDCF"/>
                </a:solidFill>
                <a:effectLst/>
                <a:latin typeface="Calibri" panose="020F0502020204030204" pitchFamily="34" charset="0"/>
                <a:ea typeface="Calibri" panose="020F0502020204030204" pitchFamily="34" charset="0"/>
              </a:rPr>
              <a:t>فإِنّ الحربَ مَنْشَؤُها حَديثٌ   *  وكان الشَرُّ مبدؤهُ  ضمارا</a:t>
            </a:r>
          </a:p>
          <a:p>
            <a:pPr algn="justLow" rtl="1">
              <a:lnSpc>
                <a:spcPct val="115000"/>
              </a:lnSpc>
              <a:spcAft>
                <a:spcPts val="1000"/>
              </a:spcAft>
            </a:pPr>
            <a:r>
              <a:rPr lang="ar-IQ" sz="3200" dirty="0">
                <a:solidFill>
                  <a:srgbClr val="FDFDCF"/>
                </a:solidFill>
                <a:effectLst/>
                <a:latin typeface="Calibri" panose="020F0502020204030204" pitchFamily="34" charset="0"/>
                <a:ea typeface="Calibri" panose="020F0502020204030204" pitchFamily="34" charset="0"/>
              </a:rPr>
              <a:t>وربَّ ضغائنٍ حقرتْ لقومٍ   *  رأينا من نتائجِها    </a:t>
            </a:r>
            <a:r>
              <a:rPr lang="ar-IQ" sz="3200" dirty="0" err="1">
                <a:solidFill>
                  <a:srgbClr val="FDFDCF"/>
                </a:solidFill>
                <a:effectLst/>
                <a:latin typeface="Calibri" panose="020F0502020204030204" pitchFamily="34" charset="0"/>
                <a:ea typeface="Calibri" panose="020F0502020204030204" pitchFamily="34" charset="0"/>
              </a:rPr>
              <a:t>الكبارا</a:t>
            </a:r>
            <a:endParaRPr lang="ar-IQ" sz="3200" dirty="0">
              <a:solidFill>
                <a:srgbClr val="FDFDCF"/>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072526744"/>
      </p:ext>
    </p:extLst>
  </p:cSld>
  <p:clrMapOvr>
    <a:masterClrMapping/>
  </p:clrMapOvr>
  <p:transition spd="slow">
    <p:comb/>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908423" y="788894"/>
            <a:ext cx="10500659" cy="5078313"/>
          </a:xfrm>
          <a:prstGeom prst="rect">
            <a:avLst/>
          </a:prstGeom>
          <a:solidFill>
            <a:srgbClr val="002060"/>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srgbClr val="FFFF00"/>
                </a:solidFill>
                <a:effectLst/>
                <a:uLnTx/>
                <a:uFillTx/>
                <a:latin typeface="Constantia"/>
                <a:ea typeface="+mn-ea"/>
              </a:rPr>
              <a:t>فقد جعل ثنائية الداء والدواء مشابهة بكلمة ابتداء في مكانها فيختزن الشر فتتحول الى ضغائن صغيرة تستحقر الآخرين فتكون في النهاية كبيرة في النتائج </a:t>
            </a:r>
            <a:r>
              <a:rPr kumimoji="0" lang="ar-IQ" sz="3600" b="0" i="0" u="none" strike="noStrike" kern="1200" cap="none" spc="0" normalizeH="0" baseline="0" noProof="0" dirty="0" err="1">
                <a:ln>
                  <a:noFill/>
                </a:ln>
                <a:solidFill>
                  <a:srgbClr val="FFFF00"/>
                </a:solidFill>
                <a:effectLst/>
                <a:uLnTx/>
                <a:uFillTx/>
                <a:latin typeface="Constantia"/>
                <a:ea typeface="+mn-ea"/>
              </a:rPr>
              <a:t>المستحصلة</a:t>
            </a:r>
            <a:r>
              <a:rPr kumimoji="0" lang="ar-IQ" sz="3600" b="0" i="0" u="none" strike="noStrike" kern="1200" cap="none" spc="0" normalizeH="0" baseline="0" noProof="0" dirty="0">
                <a:ln>
                  <a:noFill/>
                </a:ln>
                <a:solidFill>
                  <a:srgbClr val="FFFF00"/>
                </a:solidFill>
                <a:effectLst/>
                <a:uLnTx/>
                <a:uFillTx/>
                <a:latin typeface="Constantia"/>
                <a:ea typeface="+mn-ea"/>
              </a:rPr>
              <a:t>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srgbClr val="FFFF00"/>
                </a:solidFill>
                <a:effectLst/>
                <a:uLnTx/>
                <a:uFillTx/>
                <a:latin typeface="Constantia"/>
                <a:ea typeface="+mn-ea"/>
              </a:rPr>
              <a:t>وهنا يشير الشاعر الى الوقاية قبل حصول المرض حتى لا يتهم الطبيب بعدم الشفاء بعد انتشاره في الجسم.</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3600" b="0" i="0" u="none" strike="noStrike" kern="1200" cap="none" spc="0" normalizeH="0" baseline="0" noProof="0" dirty="0">
                <a:ln>
                  <a:noFill/>
                </a:ln>
                <a:solidFill>
                  <a:srgbClr val="FFFF00"/>
                </a:solidFill>
                <a:effectLst/>
                <a:uLnTx/>
                <a:uFillTx/>
                <a:latin typeface="Constantia"/>
                <a:ea typeface="+mn-ea"/>
              </a:rPr>
              <a:t>وحالنا في وقتنا المعاصر الجلوس في البيت والعزلة عن المجتمع لهو من السبل والطرائق للوقاية من المرض والعلة والداء قبل انتشاره. وقد وظف الجملة الخبرية بطاقتها </a:t>
            </a:r>
            <a:r>
              <a:rPr kumimoji="0" lang="ar-IQ" sz="3600" b="0" i="0" u="none" strike="noStrike" kern="1200" cap="none" spc="0" normalizeH="0" baseline="0" noProof="0" dirty="0" err="1">
                <a:ln>
                  <a:noFill/>
                </a:ln>
                <a:solidFill>
                  <a:srgbClr val="FFFF00"/>
                </a:solidFill>
                <a:effectLst/>
                <a:uLnTx/>
                <a:uFillTx/>
                <a:latin typeface="Constantia"/>
                <a:ea typeface="+mn-ea"/>
              </a:rPr>
              <a:t>الحدثية</a:t>
            </a:r>
            <a:r>
              <a:rPr kumimoji="0" lang="ar-IQ" sz="3600" b="0" i="0" u="none" strike="noStrike" kern="1200" cap="none" spc="0" normalizeH="0" baseline="0" noProof="0" dirty="0">
                <a:ln>
                  <a:noFill/>
                </a:ln>
                <a:solidFill>
                  <a:srgbClr val="FFFF00"/>
                </a:solidFill>
                <a:effectLst/>
                <a:uLnTx/>
                <a:uFillTx/>
                <a:latin typeface="Constantia"/>
                <a:ea typeface="+mn-ea"/>
              </a:rPr>
              <a:t> على الرغم من استعمال الاسلوب الانشائي ( داوِ) وهو أمر لا يبتعد عن الدلالة الحقيقية وربما يطلب الالتماس للأخذ بالاحتياط وتجنب المرض وانتشاره .</a:t>
            </a:r>
          </a:p>
        </p:txBody>
      </p:sp>
    </p:spTree>
    <p:extLst>
      <p:ext uri="{BB962C8B-B14F-4D97-AF65-F5344CB8AC3E}">
        <p14:creationId xmlns:p14="http://schemas.microsoft.com/office/powerpoint/2010/main" val="66196519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908423" y="788894"/>
            <a:ext cx="10500659" cy="5509200"/>
          </a:xfrm>
          <a:prstGeom prst="rect">
            <a:avLst/>
          </a:prstGeom>
          <a:solidFill>
            <a:srgbClr val="00B0F0"/>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400" b="0" i="0" u="none" strike="noStrike" kern="1200" cap="none" spc="0" normalizeH="0" baseline="0" noProof="0" dirty="0">
                <a:ln>
                  <a:noFill/>
                </a:ln>
                <a:effectLst/>
                <a:uLnTx/>
                <a:uFillTx/>
                <a:latin typeface="Constantia"/>
                <a:ea typeface="+mn-ea"/>
              </a:rPr>
              <a:t>وكذلك يشير مرة أخرى في موضع آخر إلى احتواء العلة في الابقاء على صحة الجسم على الرغم من معرفته بعدم الشفاء من السقم الذي هدَّهُ وأعياه ولم يبق على حاله لشدة المرض والداء الذي لا دواء ينفع معه حتى جعله يطلب المستحيل وفي النهاية لا سبيل في احتوائه كما في قوله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400" b="0" i="0" u="none" strike="noStrike" kern="1200" cap="none" spc="0" normalizeH="0" baseline="0" noProof="0" dirty="0">
                <a:ln>
                  <a:noFill/>
                </a:ln>
                <a:effectLst/>
                <a:uLnTx/>
                <a:uFillTx/>
                <a:latin typeface="Constantia"/>
                <a:ea typeface="+mn-ea"/>
              </a:rPr>
              <a:t>ومن عَجائب أمري أنني أبداً      *  أريدُ من صحتي ما ليس يبقى لي</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400" b="0" i="0" u="none" strike="noStrike" kern="1200" cap="none" spc="0" normalizeH="0" baseline="0" noProof="0" dirty="0">
                <a:ln>
                  <a:noFill/>
                </a:ln>
                <a:effectLst/>
                <a:uLnTx/>
                <a:uFillTx/>
                <a:latin typeface="Constantia"/>
                <a:ea typeface="+mn-ea"/>
              </a:rPr>
              <a:t>هل صحةٌ من سقامٍ لا دواءَ له ؟  *  وكيفَ أبقى ولمّا يبقَ أمثالي</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400" b="0" i="0" u="none" strike="noStrike" kern="1200" cap="none" spc="0" normalizeH="0" baseline="0" noProof="0" dirty="0">
                <a:ln>
                  <a:noFill/>
                </a:ln>
                <a:effectLst/>
                <a:uLnTx/>
                <a:uFillTx/>
                <a:latin typeface="Constantia"/>
                <a:ea typeface="+mn-ea"/>
              </a:rPr>
              <a:t>وما أريدُ سوى عينِ المحالِ فلا  *  سبيلَ يوماً إِلى تبليغِ آمالي</a:t>
            </a:r>
          </a:p>
        </p:txBody>
      </p:sp>
    </p:spTree>
    <p:extLst>
      <p:ext uri="{BB962C8B-B14F-4D97-AF65-F5344CB8AC3E}">
        <p14:creationId xmlns:p14="http://schemas.microsoft.com/office/powerpoint/2010/main" val="22662144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9AE1523-1D0E-41B8-A530-AA86BB2E4AA6}"/>
              </a:ext>
            </a:extLst>
          </p:cNvPr>
          <p:cNvSpPr txBox="1"/>
          <p:nvPr/>
        </p:nvSpPr>
        <p:spPr>
          <a:xfrm>
            <a:off x="908423" y="788894"/>
            <a:ext cx="10500659" cy="5262979"/>
          </a:xfrm>
          <a:prstGeom prst="rect">
            <a:avLst/>
          </a:prstGeom>
          <a:solidFill>
            <a:schemeClr val="accent5">
              <a:lumMod val="60000"/>
              <a:lumOff val="40000"/>
            </a:schemeClr>
          </a:solidFill>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4800" b="0" i="0" u="none" strike="noStrike" kern="1200" cap="none" spc="0" normalizeH="0" baseline="0" noProof="0" dirty="0">
                <a:ln>
                  <a:noFill/>
                </a:ln>
                <a:effectLst/>
                <a:uLnTx/>
                <a:uFillTx/>
                <a:latin typeface="Constantia"/>
                <a:ea typeface="+mn-ea"/>
              </a:rPr>
              <a:t>وقد استعمل الشاعر الجملة الخبرية من إسمية وفعلية  مؤكدة ومنفية بأنواعها في تحشيد دلالات الأبيات فضلا عن  قوة الجمل الانشائية  التي خرجت في معانيها الى الدلالة المجازية في قوة الايحاء من انبهار ودهشة في التعاطي مع الموقف الاجتماعي والنفسي مما يجعل تلك الأبيات خوض غمارها في دائرة النقد الاجتماعي وربما تستغرق عمقا في النقد النفسي لما يعانيه الشاعر في فترة العمر المتقدمة.</a:t>
            </a:r>
          </a:p>
        </p:txBody>
      </p:sp>
    </p:spTree>
    <p:extLst>
      <p:ext uri="{BB962C8B-B14F-4D97-AF65-F5344CB8AC3E}">
        <p14:creationId xmlns:p14="http://schemas.microsoft.com/office/powerpoint/2010/main" val="41627287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3383" y="2259173"/>
            <a:ext cx="11804609" cy="1652099"/>
          </a:xfrm>
          <a:solidFill>
            <a:srgbClr val="800000"/>
          </a:solidFill>
        </p:spPr>
        <p:txBody>
          <a:bodyPr>
            <a:noAutofit/>
          </a:bodyPr>
          <a:lstStyle/>
          <a:p>
            <a:pPr algn="ctr"/>
            <a:r>
              <a:rPr lang="ar-IQ" sz="8800" dirty="0">
                <a:solidFill>
                  <a:srgbClr val="FFFF00"/>
                </a:solidFill>
              </a:rPr>
              <a:t>تطبيقات في ضوء مناهج نقدية مختارة :</a:t>
            </a:r>
          </a:p>
        </p:txBody>
      </p:sp>
    </p:spTree>
    <p:extLst>
      <p:ext uri="{BB962C8B-B14F-4D97-AF65-F5344CB8AC3E}">
        <p14:creationId xmlns:p14="http://schemas.microsoft.com/office/powerpoint/2010/main" val="1800187999"/>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240A1B4C-8D65-43E1-93FD-054FEA6FA884}"/>
              </a:ext>
            </a:extLst>
          </p:cNvPr>
          <p:cNvSpPr txBox="1"/>
          <p:nvPr/>
        </p:nvSpPr>
        <p:spPr>
          <a:xfrm>
            <a:off x="283169" y="949796"/>
            <a:ext cx="11379856" cy="4817729"/>
          </a:xfrm>
          <a:prstGeom prst="rect">
            <a:avLst/>
          </a:prstGeom>
          <a:solidFill>
            <a:schemeClr val="accent6">
              <a:lumMod val="40000"/>
              <a:lumOff val="60000"/>
            </a:schemeClr>
          </a:solidFill>
        </p:spPr>
        <p:txBody>
          <a:bodyPr wrap="square">
            <a:spAutoFit/>
          </a:bodyPr>
          <a:lstStyle/>
          <a:p>
            <a:pPr algn="justLow" rtl="1">
              <a:lnSpc>
                <a:spcPct val="115000"/>
              </a:lnSpc>
              <a:spcAft>
                <a:spcPts val="1000"/>
              </a:spcAft>
            </a:pPr>
            <a:r>
              <a:rPr lang="ar-IQ" sz="8800" dirty="0">
                <a:effectLst/>
                <a:latin typeface="Calibri" panose="020F0502020204030204" pitchFamily="34" charset="0"/>
                <a:ea typeface="Calibri" panose="020F0502020204030204" pitchFamily="34" charset="0"/>
                <a:cs typeface="Simplified Arabic" panose="02020603050405020304" pitchFamily="18" charset="-78"/>
              </a:rPr>
              <a:t>1-المناهج السياقية </a:t>
            </a:r>
            <a:endParaRPr lang="en-US" sz="8800" dirty="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1000"/>
              </a:spcAft>
            </a:pPr>
            <a:r>
              <a:rPr lang="ar-IQ" sz="8800" dirty="0">
                <a:effectLst/>
                <a:latin typeface="Calibri" panose="020F0502020204030204" pitchFamily="34" charset="0"/>
                <a:ea typeface="Calibri" panose="020F0502020204030204" pitchFamily="34" charset="0"/>
                <a:cs typeface="Simplified Arabic" panose="02020603050405020304" pitchFamily="18" charset="-78"/>
              </a:rPr>
              <a:t>2-المناهج النصية </a:t>
            </a:r>
            <a:endParaRPr lang="en-US" sz="8800" dirty="0">
              <a:effectLst/>
              <a:latin typeface="Calibri" panose="020F0502020204030204" pitchFamily="34" charset="0"/>
              <a:ea typeface="Calibri" panose="020F0502020204030204" pitchFamily="34" charset="0"/>
              <a:cs typeface="Arial" panose="020B0604020202020204" pitchFamily="34" charset="0"/>
            </a:endParaRPr>
          </a:p>
          <a:p>
            <a:r>
              <a:rPr lang="ar-IQ" sz="8800" dirty="0">
                <a:effectLst/>
                <a:ea typeface="Calibri" panose="020F0502020204030204" pitchFamily="34" charset="0"/>
                <a:cs typeface="Simplified Arabic" panose="02020603050405020304" pitchFamily="18" charset="-78"/>
              </a:rPr>
              <a:t>3-المناهج ما بعد النصية </a:t>
            </a:r>
            <a:endParaRPr lang="ar-IQ" sz="8800" dirty="0"/>
          </a:p>
        </p:txBody>
      </p:sp>
    </p:spTree>
    <p:extLst>
      <p:ext uri="{BB962C8B-B14F-4D97-AF65-F5344CB8AC3E}">
        <p14:creationId xmlns:p14="http://schemas.microsoft.com/office/powerpoint/2010/main" val="22318800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5C096BE-92FF-4A90-B366-CB18FFC01E5A}"/>
              </a:ext>
            </a:extLst>
          </p:cNvPr>
          <p:cNvSpPr>
            <a:spLocks noGrp="1"/>
          </p:cNvSpPr>
          <p:nvPr>
            <p:ph type="title"/>
          </p:nvPr>
        </p:nvSpPr>
        <p:spPr>
          <a:xfrm>
            <a:off x="609600" y="780584"/>
            <a:ext cx="10972800" cy="1326996"/>
          </a:xfrm>
          <a:solidFill>
            <a:srgbClr val="FFFF00"/>
          </a:solidFill>
        </p:spPr>
        <p:txBody>
          <a:bodyPr>
            <a:noAutofit/>
          </a:bodyPr>
          <a:lstStyle/>
          <a:p>
            <a:pPr algn="ctr"/>
            <a:r>
              <a:rPr lang="ar-IQ" sz="8000" dirty="0">
                <a:solidFill>
                  <a:schemeClr val="tx1"/>
                </a:solidFill>
              </a:rPr>
              <a:t>أولاً : المناهج السياقية : </a:t>
            </a:r>
          </a:p>
        </p:txBody>
      </p:sp>
      <p:sp>
        <p:nvSpPr>
          <p:cNvPr id="3" name="عنصر نائب للمحتوى 2">
            <a:extLst>
              <a:ext uri="{FF2B5EF4-FFF2-40B4-BE49-F238E27FC236}">
                <a16:creationId xmlns:a16="http://schemas.microsoft.com/office/drawing/2014/main" id="{3D8A1AEC-814A-4412-B504-C417573E8F0B}"/>
              </a:ext>
            </a:extLst>
          </p:cNvPr>
          <p:cNvSpPr>
            <a:spLocks noGrp="1"/>
          </p:cNvSpPr>
          <p:nvPr>
            <p:ph idx="1"/>
          </p:nvPr>
        </p:nvSpPr>
        <p:spPr>
          <a:xfrm>
            <a:off x="554539" y="2603810"/>
            <a:ext cx="11027861" cy="3997568"/>
          </a:xfrm>
          <a:solidFill>
            <a:schemeClr val="bg2">
              <a:lumMod val="25000"/>
            </a:schemeClr>
          </a:solidFill>
        </p:spPr>
        <p:txBody>
          <a:bodyPr>
            <a:noAutofit/>
          </a:bodyPr>
          <a:lstStyle/>
          <a:p>
            <a:pPr algn="justLow" rtl="1">
              <a:lnSpc>
                <a:spcPct val="115000"/>
              </a:lnSpc>
              <a:spcAft>
                <a:spcPts val="1000"/>
              </a:spcAft>
            </a:pPr>
            <a:r>
              <a:rPr lang="ar-IQ" sz="20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هي التي تدرس النصوص الأدبية في ظروف نشأتها والسياقات الخارجية لها والتأثيرات التي يتوقع للنص أن يتأثر بها، فالنص يتأثر بما يحيط به ، وتشترك المناهج السياقية في أنها لا تنظر الى العمل الفني بمعزل عن تكوينه والظروف العامة والخاصة التي أحاطت بنشـأته ووجوده . ومن أبرزها : </a:t>
            </a:r>
          </a:p>
          <a:p>
            <a:pPr algn="justLow" rtl="1">
              <a:lnSpc>
                <a:spcPct val="115000"/>
              </a:lnSpc>
              <a:spcAft>
                <a:spcPts val="1000"/>
              </a:spcAft>
            </a:pPr>
            <a:r>
              <a:rPr lang="ar-IQ" sz="20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أ‌-	المنهج </a:t>
            </a:r>
            <a:r>
              <a:rPr lang="ar-IQ" sz="2000" b="1" dirty="0" err="1">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التأريخي</a:t>
            </a:r>
            <a:r>
              <a:rPr lang="ar-IQ" sz="20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a:t>
            </a:r>
          </a:p>
          <a:p>
            <a:pPr algn="justLow" rtl="1">
              <a:lnSpc>
                <a:spcPct val="115000"/>
              </a:lnSpc>
              <a:spcAft>
                <a:spcPts val="1000"/>
              </a:spcAft>
            </a:pPr>
            <a:r>
              <a:rPr lang="ar-IQ" sz="20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ب‌-	المنهج الاجتماعي </a:t>
            </a:r>
          </a:p>
          <a:p>
            <a:pPr algn="justLow" rtl="1">
              <a:lnSpc>
                <a:spcPct val="115000"/>
              </a:lnSpc>
              <a:spcAft>
                <a:spcPts val="1000"/>
              </a:spcAft>
            </a:pPr>
            <a:r>
              <a:rPr lang="ar-IQ" sz="20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ت‌-	المنهج النفسي </a:t>
            </a:r>
          </a:p>
          <a:p>
            <a:pPr algn="justLow" rtl="1">
              <a:lnSpc>
                <a:spcPct val="115000"/>
              </a:lnSpc>
              <a:spcAft>
                <a:spcPts val="1000"/>
              </a:spcAft>
            </a:pPr>
            <a:r>
              <a:rPr lang="ar-IQ" sz="20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ث‌-	المنهج </a:t>
            </a:r>
            <a:r>
              <a:rPr lang="ar-IQ" sz="2000" b="1" dirty="0" err="1">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الموضوعاتي</a:t>
            </a:r>
            <a:r>
              <a:rPr lang="ar-IQ" sz="20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 </a:t>
            </a:r>
          </a:p>
          <a:p>
            <a:pPr algn="justLow" rtl="1">
              <a:lnSpc>
                <a:spcPct val="115000"/>
              </a:lnSpc>
              <a:spcAft>
                <a:spcPts val="1000"/>
              </a:spcAft>
            </a:pPr>
            <a:r>
              <a:rPr lang="ar-IQ" sz="2000" b="1" dirty="0">
                <a:solidFill>
                  <a:schemeClr val="bg1"/>
                </a:solidFill>
                <a:effectLst/>
                <a:latin typeface="Calibri" panose="020F0502020204030204" pitchFamily="34" charset="0"/>
                <a:ea typeface="Calibri" panose="020F0502020204030204" pitchFamily="34" charset="0"/>
                <a:cs typeface="Simplified Arabic" panose="02020603050405020304" pitchFamily="18" charset="-78"/>
              </a:rPr>
              <a:t>و قبل الانطلاق إلى تلك المناهج لابد من وقفة عند بعض المصطلحات النقدية : </a:t>
            </a:r>
          </a:p>
        </p:txBody>
      </p:sp>
    </p:spTree>
    <p:extLst>
      <p:ext uri="{BB962C8B-B14F-4D97-AF65-F5344CB8AC3E}">
        <p14:creationId xmlns:p14="http://schemas.microsoft.com/office/powerpoint/2010/main" val="243260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91544" y="483748"/>
            <a:ext cx="8229600" cy="1232964"/>
          </a:xfrm>
          <a:solidFill>
            <a:srgbClr val="8B0320"/>
          </a:solidFill>
        </p:spPr>
        <p:txBody>
          <a:bodyPr>
            <a:noAutofit/>
          </a:bodyPr>
          <a:lstStyle/>
          <a:p>
            <a:pPr algn="ctr"/>
            <a:r>
              <a:rPr lang="ar-IQ" sz="5400" dirty="0">
                <a:solidFill>
                  <a:schemeClr val="bg1">
                    <a:lumMod val="65000"/>
                  </a:schemeClr>
                </a:solidFill>
              </a:rPr>
              <a:t>ما الفرق بين المدارس الأدبية والمناهج النقدية ؟</a:t>
            </a:r>
          </a:p>
        </p:txBody>
      </p:sp>
      <p:sp>
        <p:nvSpPr>
          <p:cNvPr id="3" name="عنصر نائب للمحتوى 2"/>
          <p:cNvSpPr>
            <a:spLocks noGrp="1"/>
          </p:cNvSpPr>
          <p:nvPr>
            <p:ph idx="1"/>
          </p:nvPr>
        </p:nvSpPr>
        <p:spPr>
          <a:xfrm>
            <a:off x="1991544" y="1934988"/>
            <a:ext cx="8229600" cy="4324227"/>
          </a:xfrm>
          <a:solidFill>
            <a:schemeClr val="bg1">
              <a:lumMod val="65000"/>
            </a:schemeClr>
          </a:solidFill>
        </p:spPr>
        <p:txBody>
          <a:bodyPr>
            <a:normAutofit fontScale="92500" lnSpcReduction="10000"/>
          </a:bodyPr>
          <a:lstStyle/>
          <a:p>
            <a:r>
              <a:rPr lang="ar-IQ" sz="3300" dirty="0">
                <a:solidFill>
                  <a:srgbClr val="8B0320"/>
                </a:solidFill>
              </a:rPr>
              <a:t>تتكون المدارس من خلال ظهور النصوص والأدباء والمؤثرين في تطور العطاء الأدبي .</a:t>
            </a:r>
          </a:p>
          <a:p>
            <a:r>
              <a:rPr lang="ar-IQ" sz="3300" dirty="0">
                <a:solidFill>
                  <a:srgbClr val="8B0320"/>
                </a:solidFill>
              </a:rPr>
              <a:t>أما المناهج </a:t>
            </a:r>
            <a:r>
              <a:rPr lang="ar-IQ" sz="3300" dirty="0" err="1">
                <a:solidFill>
                  <a:srgbClr val="8B0320"/>
                </a:solidFill>
              </a:rPr>
              <a:t>فانَّها</a:t>
            </a:r>
            <a:r>
              <a:rPr lang="ar-IQ" sz="3300" dirty="0">
                <a:solidFill>
                  <a:srgbClr val="8B0320"/>
                </a:solidFill>
              </a:rPr>
              <a:t> تتشكل عبر جهود الفلاسفة والعلماء والمنظرين في علوم الأدب والجمال .</a:t>
            </a:r>
          </a:p>
          <a:p>
            <a:r>
              <a:rPr lang="ar-IQ" sz="3300" dirty="0">
                <a:solidFill>
                  <a:srgbClr val="8B0320"/>
                </a:solidFill>
              </a:rPr>
              <a:t>فإذا كانت المدارس تتلاشى بضعف النصوص التي استدعت ظهورها أو بزوال الخصائص النوعية المرافقة لظهورها فانَّ المناهج تبقى لأنها وحدات قياس معيارية تصلح لزمانها والأزمان اللاحقة ، نستطيع أن نستحضر نصاً من أيَّة حقبة أدبية ونخضعه للدراسة والتحليل بالاستناد الى منهج نختاره من المناهج سواء أكان منهجاً </a:t>
            </a:r>
            <a:r>
              <a:rPr lang="ar-IQ" sz="3300" dirty="0" err="1">
                <a:solidFill>
                  <a:srgbClr val="8B0320"/>
                </a:solidFill>
              </a:rPr>
              <a:t>سياقياً</a:t>
            </a:r>
            <a:r>
              <a:rPr lang="ar-IQ" sz="3300" dirty="0">
                <a:solidFill>
                  <a:srgbClr val="8B0320"/>
                </a:solidFill>
              </a:rPr>
              <a:t> أم منهجاً نصياً ...</a:t>
            </a:r>
          </a:p>
          <a:p>
            <a:endParaRPr lang="ar-IQ" sz="2400" dirty="0">
              <a:solidFill>
                <a:srgbClr val="8B0320"/>
              </a:solidFill>
            </a:endParaRPr>
          </a:p>
        </p:txBody>
      </p:sp>
    </p:spTree>
    <p:extLst>
      <p:ext uri="{BB962C8B-B14F-4D97-AF65-F5344CB8AC3E}">
        <p14:creationId xmlns:p14="http://schemas.microsoft.com/office/powerpoint/2010/main" val="16162327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91544" y="401156"/>
            <a:ext cx="8229600" cy="1185770"/>
          </a:xfrm>
          <a:solidFill>
            <a:srgbClr val="00FFFF"/>
          </a:solidFill>
        </p:spPr>
        <p:txBody>
          <a:bodyPr>
            <a:noAutofit/>
          </a:bodyPr>
          <a:lstStyle/>
          <a:p>
            <a:pPr algn="ctr"/>
            <a:r>
              <a:rPr lang="ar-IQ" sz="8000" dirty="0">
                <a:solidFill>
                  <a:schemeClr val="tx1"/>
                </a:solidFill>
              </a:rPr>
              <a:t>وما الفرق بين الرؤية والمنهج ؟ </a:t>
            </a:r>
          </a:p>
        </p:txBody>
      </p:sp>
      <p:sp>
        <p:nvSpPr>
          <p:cNvPr id="3" name="عنصر نائب للمحتوى 2"/>
          <p:cNvSpPr>
            <a:spLocks noGrp="1"/>
          </p:cNvSpPr>
          <p:nvPr>
            <p:ph idx="1"/>
          </p:nvPr>
        </p:nvSpPr>
        <p:spPr>
          <a:xfrm>
            <a:off x="1991544" y="1881894"/>
            <a:ext cx="8229600" cy="4643450"/>
          </a:xfrm>
          <a:solidFill>
            <a:schemeClr val="tx2">
              <a:lumMod val="50000"/>
            </a:schemeClr>
          </a:solidFill>
        </p:spPr>
        <p:txBody>
          <a:bodyPr>
            <a:normAutofit lnSpcReduction="10000"/>
          </a:bodyPr>
          <a:lstStyle/>
          <a:p>
            <a:r>
              <a:rPr lang="ar-IQ" sz="3200" dirty="0">
                <a:solidFill>
                  <a:srgbClr val="FFCC99"/>
                </a:solidFill>
              </a:rPr>
              <a:t>الرؤية تأخذنا الى صيغتين لغويتين :</a:t>
            </a:r>
          </a:p>
          <a:p>
            <a:r>
              <a:rPr lang="ar-IQ" sz="3200" dirty="0">
                <a:solidFill>
                  <a:srgbClr val="FFCC99"/>
                </a:solidFill>
              </a:rPr>
              <a:t>أحداهما تكتب بالتاء المربوطة (رؤية)</a:t>
            </a:r>
          </a:p>
          <a:p>
            <a:r>
              <a:rPr lang="ar-IQ" sz="3200" dirty="0">
                <a:solidFill>
                  <a:srgbClr val="FFCC99"/>
                </a:solidFill>
              </a:rPr>
              <a:t>والأخرى تكتب بالألف القائمة (رؤيا)</a:t>
            </a:r>
          </a:p>
          <a:p>
            <a:r>
              <a:rPr lang="ar-IQ" sz="3200" dirty="0">
                <a:solidFill>
                  <a:srgbClr val="FFCC99"/>
                </a:solidFill>
              </a:rPr>
              <a:t>وقد جرى التعارف على تسميتهما بالرؤية البصرية والرؤيا القلبية (الحلمية) </a:t>
            </a:r>
          </a:p>
          <a:p>
            <a:r>
              <a:rPr lang="ar-IQ" sz="3200" dirty="0">
                <a:solidFill>
                  <a:srgbClr val="FFCC99"/>
                </a:solidFill>
              </a:rPr>
              <a:t>فالرؤية تعني الفهم الخاص للفنان والأديب وهي كذلك رديف النظر الصوفي والامتزاج في الكون والتوحد في أشياء وهي تعني الرؤية الفكرية .</a:t>
            </a:r>
          </a:p>
          <a:p>
            <a:r>
              <a:rPr lang="ar-IQ" sz="3200" dirty="0">
                <a:solidFill>
                  <a:srgbClr val="FFCC99"/>
                </a:solidFill>
              </a:rPr>
              <a:t>أما المنهج فهو سلسلة العمليات المبرمجة التي تهدف إلى الحصول على نتيجة مطابقة لمقتضيات النظرية ويقابل المنهج الطريقة .</a:t>
            </a:r>
          </a:p>
          <a:p>
            <a:endParaRPr lang="ar-IQ" sz="3200" dirty="0">
              <a:solidFill>
                <a:srgbClr val="FFCC99"/>
              </a:solidFill>
            </a:endParaRPr>
          </a:p>
        </p:txBody>
      </p:sp>
    </p:spTree>
    <p:extLst>
      <p:ext uri="{BB962C8B-B14F-4D97-AF65-F5344CB8AC3E}">
        <p14:creationId xmlns:p14="http://schemas.microsoft.com/office/powerpoint/2010/main" val="99281550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8137" y="495546"/>
            <a:ext cx="11397553" cy="1386348"/>
          </a:xfrm>
          <a:solidFill>
            <a:srgbClr val="FF5050"/>
          </a:solidFill>
        </p:spPr>
        <p:txBody>
          <a:bodyPr>
            <a:noAutofit/>
          </a:bodyPr>
          <a:lstStyle/>
          <a:p>
            <a:pPr algn="ctr"/>
            <a:r>
              <a:rPr lang="ar-IQ" sz="9600" dirty="0">
                <a:solidFill>
                  <a:schemeClr val="bg1"/>
                </a:solidFill>
              </a:rPr>
              <a:t>المنهج </a:t>
            </a:r>
            <a:r>
              <a:rPr lang="ar-IQ" sz="9600" dirty="0" err="1">
                <a:solidFill>
                  <a:schemeClr val="bg1"/>
                </a:solidFill>
              </a:rPr>
              <a:t>التأريخي</a:t>
            </a:r>
            <a:endParaRPr lang="ar-IQ" sz="9600" dirty="0">
              <a:solidFill>
                <a:schemeClr val="bg1"/>
              </a:solidFill>
            </a:endParaRPr>
          </a:p>
        </p:txBody>
      </p:sp>
      <p:sp>
        <p:nvSpPr>
          <p:cNvPr id="3" name="عنصر نائب للمحتوى 2"/>
          <p:cNvSpPr>
            <a:spLocks noGrp="1"/>
          </p:cNvSpPr>
          <p:nvPr>
            <p:ph idx="1"/>
          </p:nvPr>
        </p:nvSpPr>
        <p:spPr>
          <a:xfrm>
            <a:off x="578137" y="2076573"/>
            <a:ext cx="11397553" cy="4501208"/>
          </a:xfrm>
          <a:solidFill>
            <a:srgbClr val="00FFFF"/>
          </a:solidFill>
        </p:spPr>
        <p:txBody>
          <a:bodyPr>
            <a:normAutofit fontScale="55000" lnSpcReduction="20000"/>
          </a:bodyPr>
          <a:lstStyle/>
          <a:p>
            <a:r>
              <a:rPr lang="ar-IQ" sz="5900" dirty="0"/>
              <a:t>يقوم هذا المنهج على دراسة الظروف السياسية والاجتماعية والثقافية للعصر الذي ينتمي إليه الأدب ، فأتباع هذا المنهج يؤمنون بأنَّ الأديب ابن بيئته وزمانه .</a:t>
            </a:r>
          </a:p>
          <a:p>
            <a:r>
              <a:rPr lang="ar-IQ" sz="5900" dirty="0"/>
              <a:t>والأديب نتاج ظروف سياسية واجتماعية يتأثر بها ويؤثر فيها . </a:t>
            </a:r>
          </a:p>
          <a:p>
            <a:r>
              <a:rPr lang="ar-IQ" sz="5900" dirty="0"/>
              <a:t>وله جذور في النقد العربي القديم في كتاب طبقات فحول الشعراء لابن سلام الجمحي </a:t>
            </a:r>
          </a:p>
          <a:p>
            <a:r>
              <a:rPr lang="ar-IQ" sz="5900" dirty="0"/>
              <a:t>وابن قتيبة في كتابه الشعر والشعراء وطبقات الشعراء لابن المعتز </a:t>
            </a:r>
          </a:p>
          <a:p>
            <a:r>
              <a:rPr lang="ar-IQ" sz="5900" dirty="0"/>
              <a:t>أما في النقد الحديث والمعاصر فنجد طه حسين يعد  أبرز من استخدم هذا المنهج في دراساته عن الادب القديم مثل ( حديث الاربعاء ) و ( تجديد ذكرى أبي العلاء )، خصص طه حسين ثلثي الكتاب لدراسة زمان ابي العلاء ومكانه وشعبه والحياة السياسية والاجتماعية والاقتصادية والدينية في عصره ، وقبيلته وأسرته ، ليرى أثر ذلك كله في شعره وأدبه . </a:t>
            </a:r>
          </a:p>
          <a:p>
            <a:endParaRPr lang="ar-IQ" sz="2800" dirty="0"/>
          </a:p>
        </p:txBody>
      </p:sp>
    </p:spTree>
    <p:extLst>
      <p:ext uri="{BB962C8B-B14F-4D97-AF65-F5344CB8AC3E}">
        <p14:creationId xmlns:p14="http://schemas.microsoft.com/office/powerpoint/2010/main" val="303913429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730</TotalTime>
  <Words>2264</Words>
  <Application>Microsoft Office PowerPoint</Application>
  <PresentationFormat>شاشة عريضة</PresentationFormat>
  <Paragraphs>152</Paragraphs>
  <Slides>35</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2</vt:i4>
      </vt:variant>
      <vt:variant>
        <vt:lpstr>عناوين الشرائح</vt:lpstr>
      </vt:variant>
      <vt:variant>
        <vt:i4>35</vt:i4>
      </vt:variant>
    </vt:vector>
  </HeadingPairs>
  <TitlesOfParts>
    <vt:vector size="42" baseType="lpstr">
      <vt:lpstr>Arial</vt:lpstr>
      <vt:lpstr>Calibri</vt:lpstr>
      <vt:lpstr>Calibri Light</vt:lpstr>
      <vt:lpstr>Constantia</vt:lpstr>
      <vt:lpstr>Wingdings 2</vt:lpstr>
      <vt:lpstr>نسق Office</vt:lpstr>
      <vt:lpstr>1_تدفق</vt:lpstr>
      <vt:lpstr>   جامعة البصرة  كلية التربية / القرنة </vt:lpstr>
      <vt:lpstr>المرحلة الرابعة</vt:lpstr>
      <vt:lpstr>التطبيقات الأدبية</vt:lpstr>
      <vt:lpstr>تطبيقات في ضوء مناهج نقدية مختارة :</vt:lpstr>
      <vt:lpstr>عرض تقديمي في PowerPoint</vt:lpstr>
      <vt:lpstr>أولاً : المناهج السياقية : </vt:lpstr>
      <vt:lpstr>ما الفرق بين المدارس الأدبية والمناهج النقدية ؟</vt:lpstr>
      <vt:lpstr>وما الفرق بين الرؤية والمنهج ؟ </vt:lpstr>
      <vt:lpstr>المنهج التأريخي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المنهج الاجتماعي</vt:lpstr>
      <vt:lpstr>عرض تقديمي في PowerPoint</vt:lpstr>
      <vt:lpstr>عرض تقديمي في PowerPoint</vt:lpstr>
      <vt:lpstr>عرض تقديمي في PowerPoint</vt:lpstr>
      <vt:lpstr>المنهج النفسي</vt:lpstr>
      <vt:lpstr>عرض تقديمي في PowerPoint</vt:lpstr>
      <vt:lpstr>عرض تقديمي في PowerPoint</vt:lpstr>
      <vt:lpstr>عرض تقديمي في PowerPoint</vt:lpstr>
      <vt:lpstr>عرض تقديمي في PowerPoint</vt:lpstr>
      <vt:lpstr>عرض تقديمي في PowerPoint</vt:lpstr>
      <vt:lpstr>المنهج الموضوعاتي</vt:lpstr>
      <vt:lpstr>عرض تقديمي في PowerPoint</vt:lpstr>
      <vt:lpstr>عرض تقديمي في PowerPoint</vt:lpstr>
      <vt:lpstr>عرض تقديمي في PowerPoint</vt:lpstr>
      <vt:lpstr>عرض تقديمي في PowerPoint</vt:lpstr>
      <vt:lpstr>مراجعة في المناهج السياقية</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جامعة البصرة  كلية التربية / القرنة </dc:title>
  <dc:creator>roaa Rh</dc:creator>
  <cp:lastModifiedBy>roaa Rh</cp:lastModifiedBy>
  <cp:revision>8</cp:revision>
  <dcterms:created xsi:type="dcterms:W3CDTF">2021-12-06T05:01:12Z</dcterms:created>
  <dcterms:modified xsi:type="dcterms:W3CDTF">2021-12-27T13:00:28Z</dcterms:modified>
</cp:coreProperties>
</file>